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57" r:id="rId3"/>
    <p:sldId id="258" r:id="rId4"/>
    <p:sldId id="259" r:id="rId5"/>
    <p:sldId id="260" r:id="rId6"/>
    <p:sldId id="320" r:id="rId7"/>
    <p:sldId id="306" r:id="rId8"/>
    <p:sldId id="310" r:id="rId9"/>
    <p:sldId id="315" r:id="rId10"/>
    <p:sldId id="316" r:id="rId11"/>
    <p:sldId id="317" r:id="rId12"/>
    <p:sldId id="318" r:id="rId13"/>
    <p:sldId id="319" r:id="rId14"/>
    <p:sldId id="307" r:id="rId15"/>
    <p:sldId id="314" r:id="rId16"/>
    <p:sldId id="273" r:id="rId17"/>
    <p:sldId id="274" r:id="rId18"/>
    <p:sldId id="308" r:id="rId19"/>
    <p:sldId id="275" r:id="rId20"/>
    <p:sldId id="312" r:id="rId21"/>
    <p:sldId id="313" r:id="rId22"/>
    <p:sldId id="271" r:id="rId23"/>
    <p:sldId id="309" r:id="rId24"/>
    <p:sldId id="321" r:id="rId25"/>
  </p:sldIdLst>
  <p:sldSz cx="9144000" cy="5143500" type="screen16x9"/>
  <p:notesSz cx="6858000" cy="9144000"/>
  <p:embeddedFontLst>
    <p:embeddedFont>
      <p:font typeface="Montserrat ExtraBold" charset="0"/>
      <p:bold r:id="rId27"/>
      <p:boldItalic r:id="rId28"/>
    </p:embeddedFont>
    <p:embeddedFont>
      <p:font typeface="Montserrat" charset="0"/>
      <p:regular r:id="rId29"/>
      <p:bold r:id="rId30"/>
      <p:italic r:id="rId31"/>
      <p:boldItalic r:id="rId32"/>
    </p:embeddedFont>
    <p:embeddedFont>
      <p:font typeface="Montserrat ExtraLight" charset="0"/>
      <p:regular r:id="rId33"/>
      <p:bold r:id="rId34"/>
      <p:italic r:id="rId35"/>
      <p:boldItalic r:id="rId36"/>
    </p:embeddedFont>
    <p:embeddedFont>
      <p:font typeface="Maven Pro Regular" charset="0"/>
      <p:regular r:id="rId37"/>
      <p:bold r:id="rId38"/>
    </p:embeddedFont>
    <p:embeddedFont>
      <p:font typeface="Calibri" pitchFamily="34" charset="0"/>
      <p:regular r:id="rId39"/>
      <p:bold r:id="rId40"/>
      <p:italic r:id="rId41"/>
      <p:boldItalic r:id="rId42"/>
    </p:embeddedFont>
    <p:embeddedFont>
      <p:font typeface="Share Tech"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297C1D77-CBFA-4665-BE0E-882E0A05D065}">
  <a:tblStyle styleId="{297C1D77-CBFA-4665-BE0E-882E0A05D0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20" autoAdjust="0"/>
  </p:normalViewPr>
  <p:slideViewPr>
    <p:cSldViewPr>
      <p:cViewPr varScale="1">
        <p:scale>
          <a:sx n="93" d="100"/>
          <a:sy n="93" d="100"/>
        </p:scale>
        <p:origin x="-72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7.675852086977418E-2"/>
          <c:y val="0.12099760527021804"/>
          <c:w val="0.90762756855534998"/>
          <c:h val="0.4381929790139229"/>
        </c:manualLayout>
      </c:layout>
      <c:barChart>
        <c:barDir val="col"/>
        <c:grouping val="clustered"/>
        <c:ser>
          <c:idx val="0"/>
          <c:order val="0"/>
          <c:tx>
            <c:strRef>
              <c:f>Sheet1!$B$1</c:f>
              <c:strCache>
                <c:ptCount val="1"/>
                <c:pt idx="0">
                  <c:v>R2 Score</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Linear Regression</c:v>
                </c:pt>
                <c:pt idx="1">
                  <c:v>Decision Tree Regressor</c:v>
                </c:pt>
                <c:pt idx="2">
                  <c:v>Lasso</c:v>
                </c:pt>
                <c:pt idx="3">
                  <c:v>Ridge</c:v>
                </c:pt>
                <c:pt idx="4">
                  <c:v>Random Forest Regressor</c:v>
                </c:pt>
                <c:pt idx="5">
                  <c:v>AdaBoost Regressor</c:v>
                </c:pt>
                <c:pt idx="6">
                  <c:v>GradietBoosting Regressor</c:v>
                </c:pt>
                <c:pt idx="7">
                  <c:v>LGBM Regressor</c:v>
                </c:pt>
              </c:strCache>
            </c:strRef>
          </c:cat>
          <c:val>
            <c:numRef>
              <c:f>Sheet1!$B$2:$B$9</c:f>
              <c:numCache>
                <c:formatCode>General</c:formatCode>
                <c:ptCount val="8"/>
                <c:pt idx="0">
                  <c:v>85.13</c:v>
                </c:pt>
                <c:pt idx="1">
                  <c:v>67.25</c:v>
                </c:pt>
                <c:pt idx="2">
                  <c:v>73.410000000000025</c:v>
                </c:pt>
                <c:pt idx="3">
                  <c:v>85.13</c:v>
                </c:pt>
                <c:pt idx="4">
                  <c:v>83.78</c:v>
                </c:pt>
                <c:pt idx="5">
                  <c:v>79.66</c:v>
                </c:pt>
                <c:pt idx="6">
                  <c:v>86.34</c:v>
                </c:pt>
                <c:pt idx="7">
                  <c:v>86.27</c:v>
                </c:pt>
              </c:numCache>
            </c:numRef>
          </c:val>
          <c:extLst xmlns:c16r2="http://schemas.microsoft.com/office/drawing/2015/06/chart">
            <c:ext xmlns:c16="http://schemas.microsoft.com/office/drawing/2014/chart" uri="{C3380CC4-5D6E-409C-BE32-E72D297353CC}">
              <c16:uniqueId val="{00000000-2981-4411-B0DB-68AFA5A22C14}"/>
            </c:ext>
          </c:extLst>
        </c:ser>
        <c:ser>
          <c:idx val="1"/>
          <c:order val="1"/>
          <c:tx>
            <c:strRef>
              <c:f>Sheet1!$C$1</c:f>
              <c:strCache>
                <c:ptCount val="1"/>
                <c:pt idx="0">
                  <c:v>CV Score</c:v>
                </c:pt>
              </c:strCache>
            </c:strRef>
          </c:tx>
          <c:spPr>
            <a:solidFill>
              <a:schemeClr val="accent2"/>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Linear Regression</c:v>
                </c:pt>
                <c:pt idx="1">
                  <c:v>Decision Tree Regressor</c:v>
                </c:pt>
                <c:pt idx="2">
                  <c:v>Lasso</c:v>
                </c:pt>
                <c:pt idx="3">
                  <c:v>Ridge</c:v>
                </c:pt>
                <c:pt idx="4">
                  <c:v>Random Forest Regressor</c:v>
                </c:pt>
                <c:pt idx="5">
                  <c:v>AdaBoost Regressor</c:v>
                </c:pt>
                <c:pt idx="6">
                  <c:v>GradietBoosting Regressor</c:v>
                </c:pt>
                <c:pt idx="7">
                  <c:v>LGBM Regressor</c:v>
                </c:pt>
              </c:strCache>
            </c:strRef>
          </c:cat>
          <c:val>
            <c:numRef>
              <c:f>Sheet1!$C$2:$C$9</c:f>
              <c:numCache>
                <c:formatCode>General</c:formatCode>
                <c:ptCount val="8"/>
                <c:pt idx="0">
                  <c:v>82.3</c:v>
                </c:pt>
                <c:pt idx="1">
                  <c:v>68.7</c:v>
                </c:pt>
                <c:pt idx="2">
                  <c:v>72</c:v>
                </c:pt>
                <c:pt idx="3">
                  <c:v>83.9</c:v>
                </c:pt>
                <c:pt idx="4">
                  <c:v>85.5</c:v>
                </c:pt>
                <c:pt idx="5">
                  <c:v>80</c:v>
                </c:pt>
                <c:pt idx="6">
                  <c:v>86.2</c:v>
                </c:pt>
                <c:pt idx="7">
                  <c:v>86.27</c:v>
                </c:pt>
              </c:numCache>
            </c:numRef>
          </c:val>
          <c:extLst xmlns:c16r2="http://schemas.microsoft.com/office/drawing/2015/06/chart">
            <c:ext xmlns:c16="http://schemas.microsoft.com/office/drawing/2014/chart" uri="{C3380CC4-5D6E-409C-BE32-E72D297353CC}">
              <c16:uniqueId val="{00000001-2981-4411-B0DB-68AFA5A22C14}"/>
            </c:ext>
          </c:extLst>
        </c:ser>
        <c:ser>
          <c:idx val="2"/>
          <c:order val="2"/>
          <c:tx>
            <c:strRef>
              <c:f>Sheet1!$D$1</c:f>
              <c:strCache>
                <c:ptCount val="1"/>
                <c:pt idx="0">
                  <c:v>RMSE</c:v>
                </c:pt>
              </c:strCache>
            </c:strRef>
          </c:tx>
          <c:spPr>
            <a:solidFill>
              <a:schemeClr val="accent3"/>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Linear Regression</c:v>
                </c:pt>
                <c:pt idx="1">
                  <c:v>Decision Tree Regressor</c:v>
                </c:pt>
                <c:pt idx="2">
                  <c:v>Lasso</c:v>
                </c:pt>
                <c:pt idx="3">
                  <c:v>Ridge</c:v>
                </c:pt>
                <c:pt idx="4">
                  <c:v>Random Forest Regressor</c:v>
                </c:pt>
                <c:pt idx="5">
                  <c:v>AdaBoost Regressor</c:v>
                </c:pt>
                <c:pt idx="6">
                  <c:v>GradietBoosting Regressor</c:v>
                </c:pt>
                <c:pt idx="7">
                  <c:v>LGBM Regressor</c:v>
                </c:pt>
              </c:strCache>
            </c:strRef>
          </c:cat>
          <c:val>
            <c:numRef>
              <c:f>Sheet1!$D$2:$D$9</c:f>
              <c:numCache>
                <c:formatCode>General</c:formatCode>
                <c:ptCount val="8"/>
                <c:pt idx="0">
                  <c:v>0.15600000000000011</c:v>
                </c:pt>
                <c:pt idx="1">
                  <c:v>0.23100000000000001</c:v>
                </c:pt>
                <c:pt idx="2">
                  <c:v>0.2080000000000001</c:v>
                </c:pt>
                <c:pt idx="3">
                  <c:v>0.15600000000000011</c:v>
                </c:pt>
                <c:pt idx="4">
                  <c:v>0.16300000000000006</c:v>
                </c:pt>
                <c:pt idx="5">
                  <c:v>0.18200000000000011</c:v>
                </c:pt>
                <c:pt idx="6">
                  <c:v>0.15600000000000011</c:v>
                </c:pt>
                <c:pt idx="7">
                  <c:v>0.1460000000000001</c:v>
                </c:pt>
              </c:numCache>
            </c:numRef>
          </c:val>
          <c:extLst xmlns:c16r2="http://schemas.microsoft.com/office/drawing/2015/06/chart">
            <c:ext xmlns:c16="http://schemas.microsoft.com/office/drawing/2014/chart" uri="{C3380CC4-5D6E-409C-BE32-E72D297353CC}">
              <c16:uniqueId val="{00000002-2981-4411-B0DB-68AFA5A22C14}"/>
            </c:ext>
          </c:extLst>
        </c:ser>
        <c:dLbls>
          <c:showVal val="1"/>
        </c:dLbls>
        <c:gapWidth val="444"/>
        <c:overlap val="-90"/>
        <c:axId val="153278336"/>
        <c:axId val="153279872"/>
      </c:barChart>
      <c:catAx>
        <c:axId val="15327833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53279872"/>
        <c:crosses val="autoZero"/>
        <c:auto val="1"/>
        <c:lblAlgn val="ctr"/>
        <c:lblOffset val="100"/>
      </c:catAx>
      <c:valAx>
        <c:axId val="153279872"/>
        <c:scaling>
          <c:orientation val="minMax"/>
        </c:scaling>
        <c:delete val="1"/>
        <c:axPos val="l"/>
        <c:numFmt formatCode="General" sourceLinked="1"/>
        <c:majorTickMark val="none"/>
        <c:tickLblPos val="none"/>
        <c:crossAx val="153278336"/>
        <c:crosses val="autoZero"/>
        <c:crossBetween val="between"/>
      </c:valAx>
      <c:spPr>
        <a:noFill/>
        <a:ln>
          <a:noFill/>
        </a:ln>
        <a:effectLst/>
      </c:spPr>
    </c:plotArea>
    <c:legend>
      <c:legendPos val="t"/>
      <c:layout>
        <c:manualLayout>
          <c:xMode val="edge"/>
          <c:yMode val="edge"/>
          <c:x val="0.64450333346372912"/>
          <c:y val="0.90367930220486758"/>
          <c:w val="0.35400255947424636"/>
          <c:h val="8.0609221954127327E-2"/>
        </c:manualLayout>
      </c:layout>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8" r:id="rId4"/>
    <p:sldLayoutId id="2147483659" r:id="rId5"/>
    <p:sldLayoutId id="2147483660" r:id="rId6"/>
    <p:sldLayoutId id="2147483661" r:id="rId7"/>
    <p:sldLayoutId id="2147483662" r:id="rId8"/>
    <p:sldLayoutId id="2147483667"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 dirty="0" smtClean="0"/>
              <a:t>DATA </a:t>
            </a:r>
            <a:r>
              <a:rPr lang="en" dirty="0" smtClean="0">
                <a:solidFill>
                  <a:schemeClr val="accent2"/>
                </a:solidFill>
              </a:rPr>
              <a:t>SCIENCE</a:t>
            </a:r>
            <a:r>
              <a:rPr lang="en" dirty="0" smtClean="0"/>
              <a:t> PROJECT </a:t>
            </a:r>
            <a:endParaRPr dirty="0"/>
          </a:p>
        </p:txBody>
      </p:sp>
      <p:sp>
        <p:nvSpPr>
          <p:cNvPr id="163" name="Google Shape;163;p38"/>
          <p:cNvSpPr txBox="1">
            <a:spLocks noGrp="1"/>
          </p:cNvSpPr>
          <p:nvPr>
            <p:ph type="subTitle" idx="1"/>
          </p:nvPr>
        </p:nvSpPr>
        <p:spPr>
          <a:xfrm>
            <a:off x="2044200" y="3704650"/>
            <a:ext cx="5055600" cy="1000700"/>
          </a:xfrm>
          <a:prstGeom prst="rect">
            <a:avLst/>
          </a:prstGeom>
        </p:spPr>
        <p:txBody>
          <a:bodyPr spcFirstLastPara="1" wrap="square" lIns="91425" tIns="91425" rIns="91425" bIns="91425" anchor="t" anchorCtr="0">
            <a:noAutofit/>
          </a:bodyPr>
          <a:lstStyle/>
          <a:p>
            <a:pPr marL="0" lvl="0" indent="0"/>
            <a:r>
              <a:rPr lang="en-US" sz="1600" b="1" dirty="0" smtClean="0"/>
              <a:t>Submitted By </a:t>
            </a:r>
          </a:p>
          <a:p>
            <a:pPr marL="0" lvl="0" indent="0"/>
            <a:r>
              <a:rPr lang="en-US" sz="1600" b="1" dirty="0" smtClean="0"/>
              <a:t>Nidhi Charde</a:t>
            </a:r>
          </a:p>
        </p:txBody>
      </p:sp>
      <p:sp>
        <p:nvSpPr>
          <p:cNvPr id="164" name="Google Shape;164;p38"/>
          <p:cNvSpPr txBox="1">
            <a:spLocks noGrp="1"/>
          </p:cNvSpPr>
          <p:nvPr>
            <p:ph type="ctrTitle"/>
          </p:nvPr>
        </p:nvSpPr>
        <p:spPr>
          <a:xfrm>
            <a:off x="2941650" y="2800350"/>
            <a:ext cx="3260700" cy="8382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smtClean="0">
                <a:latin typeface="Montserrat ExtraLight"/>
                <a:ea typeface="Montserrat ExtraLight"/>
                <a:cs typeface="Montserrat ExtraLight"/>
                <a:sym typeface="Montserrat ExtraLight"/>
              </a:rPr>
              <a:t>House Price Prediction</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50"/>
            <a:ext cx="6324600" cy="602725"/>
          </a:xfrm>
        </p:spPr>
        <p:txBody>
          <a:bodyPr/>
          <a:lstStyle/>
          <a:p>
            <a:r>
              <a:rPr lang="en-IN" b="1" dirty="0" smtClean="0"/>
              <a:t>Visualisation: - Bi Variate Analysis</a:t>
            </a:r>
            <a:endParaRPr lang="en-US" dirty="0"/>
          </a:p>
        </p:txBody>
      </p:sp>
      <p:pic>
        <p:nvPicPr>
          <p:cNvPr id="7" name="Content Placeholder 4">
            <a:extLst>
              <a:ext uri="{FF2B5EF4-FFF2-40B4-BE49-F238E27FC236}">
                <a16:creationId xmlns="" xmlns:a16="http://schemas.microsoft.com/office/drawing/2014/main" id="{32C3AA6B-31C3-40D6-971F-96BEC1A68693}"/>
              </a:ext>
            </a:extLst>
          </p:cNvPr>
          <p:cNvPicPr>
            <a:picLocks noChangeAspect="1"/>
          </p:cNvPicPr>
          <p:nvPr/>
        </p:nvPicPr>
        <p:blipFill>
          <a:blip r:embed="rId2"/>
          <a:stretch>
            <a:fillRect/>
          </a:stretch>
        </p:blipFill>
        <p:spPr>
          <a:xfrm>
            <a:off x="304800" y="1504950"/>
            <a:ext cx="2438400" cy="2590800"/>
          </a:xfrm>
          <a:prstGeom prst="rect">
            <a:avLst/>
          </a:prstGeom>
          <a:noFill/>
          <a:ln>
            <a:noFill/>
          </a:ln>
        </p:spPr>
      </p:pic>
      <p:pic>
        <p:nvPicPr>
          <p:cNvPr id="8" name="Picture 7">
            <a:extLst>
              <a:ext uri="{FF2B5EF4-FFF2-40B4-BE49-F238E27FC236}">
                <a16:creationId xmlns="" xmlns:a16="http://schemas.microsoft.com/office/drawing/2014/main" id="{484F8CA9-3B89-4758-8E7D-BC947594701D}"/>
              </a:ext>
            </a:extLst>
          </p:cNvPr>
          <p:cNvPicPr>
            <a:picLocks noChangeAspect="1"/>
          </p:cNvPicPr>
          <p:nvPr/>
        </p:nvPicPr>
        <p:blipFill>
          <a:blip r:embed="rId3"/>
          <a:stretch>
            <a:fillRect/>
          </a:stretch>
        </p:blipFill>
        <p:spPr>
          <a:xfrm>
            <a:off x="3124200" y="1504950"/>
            <a:ext cx="2667000" cy="2590800"/>
          </a:xfrm>
          <a:prstGeom prst="rect">
            <a:avLst/>
          </a:prstGeom>
        </p:spPr>
      </p:pic>
      <p:pic>
        <p:nvPicPr>
          <p:cNvPr id="9" name="Picture 8">
            <a:extLst>
              <a:ext uri="{FF2B5EF4-FFF2-40B4-BE49-F238E27FC236}">
                <a16:creationId xmlns="" xmlns:a16="http://schemas.microsoft.com/office/drawing/2014/main" id="{DD0CAB08-E739-429E-ABA7-2E295CF02158}"/>
              </a:ext>
            </a:extLst>
          </p:cNvPr>
          <p:cNvPicPr>
            <a:picLocks noChangeAspect="1"/>
          </p:cNvPicPr>
          <p:nvPr/>
        </p:nvPicPr>
        <p:blipFill>
          <a:blip r:embed="rId4"/>
          <a:stretch>
            <a:fillRect/>
          </a:stretch>
        </p:blipFill>
        <p:spPr>
          <a:xfrm>
            <a:off x="6019800" y="1504950"/>
            <a:ext cx="2895600" cy="2590800"/>
          </a:xfrm>
          <a:prstGeom prst="rect">
            <a:avLst/>
          </a:prstGeom>
        </p:spPr>
      </p:pic>
      <p:cxnSp>
        <p:nvCxnSpPr>
          <p:cNvPr id="10" name="Google Shape;165;p38"/>
          <p:cNvCxnSpPr/>
          <p:nvPr/>
        </p:nvCxnSpPr>
        <p:spPr>
          <a:xfrm>
            <a:off x="0" y="742950"/>
            <a:ext cx="5562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6629400" cy="948275"/>
          </a:xfrm>
        </p:spPr>
        <p:txBody>
          <a:bodyPr/>
          <a:lstStyle/>
          <a:p>
            <a:r>
              <a:rPr lang="en-IN" b="1" dirty="0" smtClean="0"/>
              <a:t>Visualisation: - Bi Variate Analysis</a:t>
            </a:r>
            <a:endParaRPr lang="en-US" dirty="0"/>
          </a:p>
        </p:txBody>
      </p:sp>
      <p:pic>
        <p:nvPicPr>
          <p:cNvPr id="7" name="Picture 6">
            <a:extLst>
              <a:ext uri="{FF2B5EF4-FFF2-40B4-BE49-F238E27FC236}">
                <a16:creationId xmlns="" xmlns:a16="http://schemas.microsoft.com/office/drawing/2014/main" id="{13DD3B1F-E640-4603-B3B1-6008EA17D1CD}"/>
              </a:ext>
            </a:extLst>
          </p:cNvPr>
          <p:cNvPicPr>
            <a:picLocks noChangeAspect="1"/>
          </p:cNvPicPr>
          <p:nvPr/>
        </p:nvPicPr>
        <p:blipFill>
          <a:blip r:embed="rId2"/>
          <a:stretch>
            <a:fillRect/>
          </a:stretch>
        </p:blipFill>
        <p:spPr>
          <a:xfrm>
            <a:off x="0" y="1276350"/>
            <a:ext cx="2895600" cy="2895600"/>
          </a:xfrm>
          <a:prstGeom prst="rect">
            <a:avLst/>
          </a:prstGeom>
        </p:spPr>
      </p:pic>
      <p:pic>
        <p:nvPicPr>
          <p:cNvPr id="8" name="Picture 7">
            <a:extLst>
              <a:ext uri="{FF2B5EF4-FFF2-40B4-BE49-F238E27FC236}">
                <a16:creationId xmlns="" xmlns:a16="http://schemas.microsoft.com/office/drawing/2014/main" id="{E518B998-9CDD-4ECD-9A2B-CD8FEC7DE6E8}"/>
              </a:ext>
            </a:extLst>
          </p:cNvPr>
          <p:cNvPicPr>
            <a:picLocks noChangeAspect="1"/>
          </p:cNvPicPr>
          <p:nvPr/>
        </p:nvPicPr>
        <p:blipFill>
          <a:blip r:embed="rId3"/>
          <a:stretch>
            <a:fillRect/>
          </a:stretch>
        </p:blipFill>
        <p:spPr>
          <a:xfrm>
            <a:off x="2971800" y="1276350"/>
            <a:ext cx="2895600" cy="2895600"/>
          </a:xfrm>
          <a:prstGeom prst="rect">
            <a:avLst/>
          </a:prstGeom>
        </p:spPr>
      </p:pic>
      <p:pic>
        <p:nvPicPr>
          <p:cNvPr id="9" name="Picture 8">
            <a:extLst>
              <a:ext uri="{FF2B5EF4-FFF2-40B4-BE49-F238E27FC236}">
                <a16:creationId xmlns="" xmlns:a16="http://schemas.microsoft.com/office/drawing/2014/main" id="{B7AAF61B-10C7-4D0B-8DCB-176EB3C4478D}"/>
              </a:ext>
            </a:extLst>
          </p:cNvPr>
          <p:cNvPicPr>
            <a:picLocks noChangeAspect="1"/>
          </p:cNvPicPr>
          <p:nvPr/>
        </p:nvPicPr>
        <p:blipFill>
          <a:blip r:embed="rId4"/>
          <a:stretch>
            <a:fillRect/>
          </a:stretch>
        </p:blipFill>
        <p:spPr>
          <a:xfrm>
            <a:off x="6019801" y="1352550"/>
            <a:ext cx="3124199" cy="2895600"/>
          </a:xfrm>
          <a:prstGeom prst="rect">
            <a:avLst/>
          </a:prstGeom>
        </p:spPr>
      </p:pic>
      <p:cxnSp>
        <p:nvCxnSpPr>
          <p:cNvPr id="10" name="Google Shape;165;p38"/>
          <p:cNvCxnSpPr/>
          <p:nvPr/>
        </p:nvCxnSpPr>
        <p:spPr>
          <a:xfrm>
            <a:off x="228600" y="742950"/>
            <a:ext cx="5486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4964700" cy="941400"/>
          </a:xfrm>
        </p:spPr>
        <p:txBody>
          <a:bodyPr/>
          <a:lstStyle/>
          <a:p>
            <a:r>
              <a:rPr lang="en-IN" b="1" dirty="0" smtClean="0"/>
              <a:t>Visualisation: - Bi Variate Analysis</a:t>
            </a:r>
            <a:endParaRPr lang="en-US" dirty="0"/>
          </a:p>
        </p:txBody>
      </p:sp>
      <p:pic>
        <p:nvPicPr>
          <p:cNvPr id="7" name="Content Placeholder 4">
            <a:extLst>
              <a:ext uri="{FF2B5EF4-FFF2-40B4-BE49-F238E27FC236}">
                <a16:creationId xmlns="" xmlns:a16="http://schemas.microsoft.com/office/drawing/2014/main" id="{32C3AA6B-31C3-40D6-971F-96BEC1A68693}"/>
              </a:ext>
            </a:extLst>
          </p:cNvPr>
          <p:cNvPicPr>
            <a:picLocks noChangeAspect="1"/>
          </p:cNvPicPr>
          <p:nvPr/>
        </p:nvPicPr>
        <p:blipFill>
          <a:blip r:embed="rId2"/>
          <a:stretch>
            <a:fillRect/>
          </a:stretch>
        </p:blipFill>
        <p:spPr>
          <a:xfrm>
            <a:off x="152400" y="1504950"/>
            <a:ext cx="2514600" cy="2228850"/>
          </a:xfrm>
          <a:prstGeom prst="rect">
            <a:avLst/>
          </a:prstGeom>
          <a:noFill/>
          <a:ln>
            <a:noFill/>
          </a:ln>
        </p:spPr>
      </p:pic>
      <p:pic>
        <p:nvPicPr>
          <p:cNvPr id="8" name="Picture 7">
            <a:extLst>
              <a:ext uri="{FF2B5EF4-FFF2-40B4-BE49-F238E27FC236}">
                <a16:creationId xmlns="" xmlns:a16="http://schemas.microsoft.com/office/drawing/2014/main" id="{484F8CA9-3B89-4758-8E7D-BC947594701D}"/>
              </a:ext>
            </a:extLst>
          </p:cNvPr>
          <p:cNvPicPr>
            <a:picLocks noChangeAspect="1"/>
          </p:cNvPicPr>
          <p:nvPr/>
        </p:nvPicPr>
        <p:blipFill>
          <a:blip r:embed="rId3"/>
          <a:stretch>
            <a:fillRect/>
          </a:stretch>
        </p:blipFill>
        <p:spPr>
          <a:xfrm>
            <a:off x="2895600" y="1504950"/>
            <a:ext cx="2514600" cy="2219325"/>
          </a:xfrm>
          <a:prstGeom prst="rect">
            <a:avLst/>
          </a:prstGeom>
        </p:spPr>
      </p:pic>
      <p:pic>
        <p:nvPicPr>
          <p:cNvPr id="9" name="Picture 8">
            <a:extLst>
              <a:ext uri="{FF2B5EF4-FFF2-40B4-BE49-F238E27FC236}">
                <a16:creationId xmlns="" xmlns:a16="http://schemas.microsoft.com/office/drawing/2014/main" id="{DD0CAB08-E739-429E-ABA7-2E295CF02158}"/>
              </a:ext>
            </a:extLst>
          </p:cNvPr>
          <p:cNvPicPr>
            <a:picLocks noChangeAspect="1"/>
          </p:cNvPicPr>
          <p:nvPr/>
        </p:nvPicPr>
        <p:blipFill>
          <a:blip r:embed="rId4"/>
          <a:stretch>
            <a:fillRect/>
          </a:stretch>
        </p:blipFill>
        <p:spPr>
          <a:xfrm>
            <a:off x="5867401" y="1504950"/>
            <a:ext cx="2514600" cy="2266950"/>
          </a:xfrm>
          <a:prstGeom prst="rect">
            <a:avLst/>
          </a:prstGeom>
        </p:spPr>
      </p:pic>
      <p:cxnSp>
        <p:nvCxnSpPr>
          <p:cNvPr id="11" name="Google Shape;165;p38"/>
          <p:cNvCxnSpPr/>
          <p:nvPr/>
        </p:nvCxnSpPr>
        <p:spPr>
          <a:xfrm>
            <a:off x="457200" y="666750"/>
            <a:ext cx="3810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 xmlns:a16="http://schemas.microsoft.com/office/drawing/2014/main" id="{4087F392-5C3B-4EB8-9565-4AC7F1937A30}"/>
              </a:ext>
            </a:extLst>
          </p:cNvPr>
          <p:cNvPicPr>
            <a:picLocks noChangeAspect="1"/>
          </p:cNvPicPr>
          <p:nvPr/>
        </p:nvPicPr>
        <p:blipFill>
          <a:blip r:embed="rId2"/>
          <a:stretch>
            <a:fillRect/>
          </a:stretch>
        </p:blipFill>
        <p:spPr>
          <a:xfrm>
            <a:off x="0" y="2724150"/>
            <a:ext cx="2438400" cy="2228850"/>
          </a:xfrm>
          <a:prstGeom prst="rect">
            <a:avLst/>
          </a:prstGeom>
          <a:noFill/>
          <a:ln>
            <a:noFill/>
          </a:ln>
        </p:spPr>
      </p:pic>
      <p:pic>
        <p:nvPicPr>
          <p:cNvPr id="8" name="Picture 7">
            <a:extLst>
              <a:ext uri="{FF2B5EF4-FFF2-40B4-BE49-F238E27FC236}">
                <a16:creationId xmlns="" xmlns:a16="http://schemas.microsoft.com/office/drawing/2014/main" id="{08D614DA-90D8-49B1-A6FD-00548286B808}"/>
              </a:ext>
            </a:extLst>
          </p:cNvPr>
          <p:cNvPicPr>
            <a:picLocks noChangeAspect="1"/>
          </p:cNvPicPr>
          <p:nvPr/>
        </p:nvPicPr>
        <p:blipFill>
          <a:blip r:embed="rId3"/>
          <a:stretch>
            <a:fillRect/>
          </a:stretch>
        </p:blipFill>
        <p:spPr>
          <a:xfrm>
            <a:off x="2819400" y="2724150"/>
            <a:ext cx="2590799" cy="2228850"/>
          </a:xfrm>
          <a:prstGeom prst="rect">
            <a:avLst/>
          </a:prstGeom>
        </p:spPr>
      </p:pic>
      <p:pic>
        <p:nvPicPr>
          <p:cNvPr id="9" name="Picture 8">
            <a:extLst>
              <a:ext uri="{FF2B5EF4-FFF2-40B4-BE49-F238E27FC236}">
                <a16:creationId xmlns="" xmlns:a16="http://schemas.microsoft.com/office/drawing/2014/main" id="{FC695274-D57F-4466-B85D-28AFF30A375B}"/>
              </a:ext>
            </a:extLst>
          </p:cNvPr>
          <p:cNvPicPr>
            <a:picLocks noChangeAspect="1"/>
          </p:cNvPicPr>
          <p:nvPr/>
        </p:nvPicPr>
        <p:blipFill>
          <a:blip r:embed="rId4"/>
          <a:stretch>
            <a:fillRect/>
          </a:stretch>
        </p:blipFill>
        <p:spPr>
          <a:xfrm>
            <a:off x="5772150" y="2724150"/>
            <a:ext cx="3371850" cy="2190750"/>
          </a:xfrm>
          <a:prstGeom prst="rect">
            <a:avLst/>
          </a:prstGeom>
        </p:spPr>
      </p:pic>
      <p:pic>
        <p:nvPicPr>
          <p:cNvPr id="10" name="Picture 9">
            <a:extLst>
              <a:ext uri="{FF2B5EF4-FFF2-40B4-BE49-F238E27FC236}">
                <a16:creationId xmlns="" xmlns:a16="http://schemas.microsoft.com/office/drawing/2014/main" id="{12225A43-A5CF-4527-B406-46B1F17BD4EE}"/>
              </a:ext>
            </a:extLst>
          </p:cNvPr>
          <p:cNvPicPr>
            <a:picLocks noChangeAspect="1"/>
          </p:cNvPicPr>
          <p:nvPr/>
        </p:nvPicPr>
        <p:blipFill>
          <a:blip r:embed="rId5"/>
          <a:stretch>
            <a:fillRect/>
          </a:stretch>
        </p:blipFill>
        <p:spPr>
          <a:xfrm>
            <a:off x="0" y="133350"/>
            <a:ext cx="2590800" cy="2286000"/>
          </a:xfrm>
          <a:prstGeom prst="rect">
            <a:avLst/>
          </a:prstGeom>
        </p:spPr>
      </p:pic>
      <p:pic>
        <p:nvPicPr>
          <p:cNvPr id="11" name="Picture 10">
            <a:extLst>
              <a:ext uri="{FF2B5EF4-FFF2-40B4-BE49-F238E27FC236}">
                <a16:creationId xmlns="" xmlns:a16="http://schemas.microsoft.com/office/drawing/2014/main" id="{A725FB02-73FA-41CF-8E98-FA2149AD4826}"/>
              </a:ext>
            </a:extLst>
          </p:cNvPr>
          <p:cNvPicPr>
            <a:picLocks noChangeAspect="1"/>
          </p:cNvPicPr>
          <p:nvPr/>
        </p:nvPicPr>
        <p:blipFill>
          <a:blip r:embed="rId6"/>
          <a:stretch>
            <a:fillRect/>
          </a:stretch>
        </p:blipFill>
        <p:spPr>
          <a:xfrm>
            <a:off x="2819400" y="133350"/>
            <a:ext cx="2514600" cy="2295525"/>
          </a:xfrm>
          <a:prstGeom prst="rect">
            <a:avLst/>
          </a:prstGeom>
        </p:spPr>
      </p:pic>
      <p:pic>
        <p:nvPicPr>
          <p:cNvPr id="12" name="Picture 11">
            <a:extLst>
              <a:ext uri="{FF2B5EF4-FFF2-40B4-BE49-F238E27FC236}">
                <a16:creationId xmlns="" xmlns:a16="http://schemas.microsoft.com/office/drawing/2014/main" id="{A725FB02-73FA-41CF-8E98-FA2149AD4826}"/>
              </a:ext>
            </a:extLst>
          </p:cNvPr>
          <p:cNvPicPr>
            <a:picLocks noChangeAspect="1"/>
          </p:cNvPicPr>
          <p:nvPr/>
        </p:nvPicPr>
        <p:blipFill>
          <a:blip r:embed="rId6"/>
          <a:stretch>
            <a:fillRect/>
          </a:stretch>
        </p:blipFill>
        <p:spPr>
          <a:xfrm>
            <a:off x="5562600" y="133350"/>
            <a:ext cx="3476624" cy="2295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133351"/>
            <a:ext cx="4964700" cy="609599"/>
          </a:xfrm>
        </p:spPr>
        <p:txBody>
          <a:bodyPr/>
          <a:lstStyle/>
          <a:p>
            <a:r>
              <a:rPr lang="en-US" dirty="0" smtClean="0"/>
              <a:t>Data Pre-processing</a:t>
            </a:r>
            <a:endParaRPr lang="en-US" dirty="0"/>
          </a:p>
        </p:txBody>
      </p:sp>
      <p:sp>
        <p:nvSpPr>
          <p:cNvPr id="3" name="Text Placeholder 2"/>
          <p:cNvSpPr>
            <a:spLocks noGrp="1"/>
          </p:cNvSpPr>
          <p:nvPr>
            <p:ph type="body" idx="1"/>
          </p:nvPr>
        </p:nvSpPr>
        <p:spPr>
          <a:xfrm>
            <a:off x="228600" y="1200150"/>
            <a:ext cx="8534399" cy="3247125"/>
          </a:xfrm>
        </p:spPr>
        <p:txBody>
          <a:bodyPr/>
          <a:lstStyle/>
          <a:p>
            <a:r>
              <a:rPr lang="en-IN" dirty="0" smtClean="0"/>
              <a:t>Data pre-processing is a data mining technique that involves transforming raw data into an understandable format. Real-world data is often incomplete, inconsistent, lacking in certain behaviours or trends, and is likely to contain many errors.</a:t>
            </a:r>
          </a:p>
          <a:p>
            <a:r>
              <a:rPr lang="en-IN" dirty="0" smtClean="0"/>
              <a:t>Data pre-processing is a proven method of resolving such issues. Data pre-processing prepares raw data for further processing.</a:t>
            </a:r>
            <a:br>
              <a:rPr lang="en-IN" dirty="0" smtClean="0"/>
            </a:br>
            <a:r>
              <a:rPr lang="en-IN" dirty="0" smtClean="0"/>
              <a:t/>
            </a:r>
            <a:br>
              <a:rPr lang="en-IN" dirty="0" smtClean="0"/>
            </a:br>
            <a:r>
              <a:rPr lang="en-IN" dirty="0" smtClean="0"/>
              <a:t>Data pre-processing is used in database-driven applications such as customer relationship management and rule-based applications (like neural networks).</a:t>
            </a:r>
          </a:p>
          <a:p>
            <a:r>
              <a:rPr lang="en-IN" dirty="0" smtClean="0"/>
              <a:t>In Machine Learning (ML) processes, data pre-processing is critical to encode the dataset in a form that could be interpreted and parsed by the algorithm.</a:t>
            </a:r>
          </a:p>
          <a:p>
            <a:endParaRPr lang="en-US" dirty="0"/>
          </a:p>
        </p:txBody>
      </p:sp>
      <p:cxnSp>
        <p:nvCxnSpPr>
          <p:cNvPr id="7" name="Google Shape;1998;p57"/>
          <p:cNvCxnSpPr/>
          <p:nvPr/>
        </p:nvCxnSpPr>
        <p:spPr>
          <a:xfrm>
            <a:off x="990600" y="666750"/>
            <a:ext cx="3448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133351"/>
            <a:ext cx="4852700" cy="609599"/>
          </a:xfrm>
        </p:spPr>
        <p:txBody>
          <a:bodyPr/>
          <a:lstStyle/>
          <a:p>
            <a:r>
              <a:rPr lang="en-IN" b="1" dirty="0" smtClean="0"/>
              <a:t>Splitting Data Into Train Test</a:t>
            </a:r>
            <a:endParaRPr lang="en-US" dirty="0"/>
          </a:p>
        </p:txBody>
      </p:sp>
      <p:sp>
        <p:nvSpPr>
          <p:cNvPr id="4" name="Text Placeholder 3"/>
          <p:cNvSpPr>
            <a:spLocks noGrp="1"/>
          </p:cNvSpPr>
          <p:nvPr>
            <p:ph type="body" idx="2"/>
          </p:nvPr>
        </p:nvSpPr>
        <p:spPr>
          <a:xfrm>
            <a:off x="0" y="4171951"/>
            <a:ext cx="9144000" cy="971549"/>
          </a:xfrm>
        </p:spPr>
        <p:txBody>
          <a:bodyPr/>
          <a:lstStyle/>
          <a:p>
            <a:r>
              <a:rPr lang="en-IN" dirty="0" smtClean="0"/>
              <a:t>Here, I create this function for apply on the different </a:t>
            </a:r>
            <a:r>
              <a:rPr lang="en-IN" dirty="0" err="1" smtClean="0"/>
              <a:t>different</a:t>
            </a:r>
            <a:r>
              <a:rPr lang="en-IN" dirty="0" smtClean="0"/>
              <a:t> models.</a:t>
            </a:r>
          </a:p>
          <a:p>
            <a:r>
              <a:rPr lang="en-IN" dirty="0" smtClean="0"/>
              <a:t>I used Matrices like Mean Absolute Error, Root Mean Squared Error and R2 Scores</a:t>
            </a:r>
          </a:p>
          <a:p>
            <a:r>
              <a:rPr lang="en-IN" dirty="0" smtClean="0"/>
              <a:t>I also used KFold Cross validation methods to check </a:t>
            </a:r>
            <a:r>
              <a:rPr lang="en-IN" dirty="0" err="1" smtClean="0"/>
              <a:t>overfitting</a:t>
            </a:r>
            <a:r>
              <a:rPr lang="en-IN" dirty="0" smtClean="0"/>
              <a:t> and </a:t>
            </a:r>
            <a:r>
              <a:rPr lang="en-IN" dirty="0" err="1" smtClean="0"/>
              <a:t>underfittings</a:t>
            </a:r>
            <a:endParaRPr lang="en-IN" dirty="0" smtClean="0"/>
          </a:p>
          <a:p>
            <a:r>
              <a:rPr lang="en-IN" dirty="0" smtClean="0"/>
              <a:t>From </a:t>
            </a:r>
            <a:r>
              <a:rPr lang="en-IN" dirty="0" err="1" smtClean="0"/>
              <a:t>Skplt</a:t>
            </a:r>
            <a:r>
              <a:rPr lang="en-IN" dirty="0" smtClean="0"/>
              <a:t> I used performance curve for evaluation.</a:t>
            </a:r>
            <a:endParaRPr lang="en-US" dirty="0"/>
          </a:p>
        </p:txBody>
      </p:sp>
      <p:pic>
        <p:nvPicPr>
          <p:cNvPr id="7" name="Content Placeholder 4">
            <a:extLst>
              <a:ext uri="{FF2B5EF4-FFF2-40B4-BE49-F238E27FC236}">
                <a16:creationId xmlns="" xmlns:a16="http://schemas.microsoft.com/office/drawing/2014/main" id="{17A6E631-B413-4AB5-9F62-A39A47494B19}"/>
              </a:ext>
            </a:extLst>
          </p:cNvPr>
          <p:cNvPicPr>
            <a:picLocks noChangeAspect="1"/>
          </p:cNvPicPr>
          <p:nvPr/>
        </p:nvPicPr>
        <p:blipFill>
          <a:blip r:embed="rId2"/>
          <a:stretch>
            <a:fillRect/>
          </a:stretch>
        </p:blipFill>
        <p:spPr>
          <a:xfrm>
            <a:off x="152400" y="742950"/>
            <a:ext cx="8109602" cy="621181"/>
          </a:xfrm>
          <a:prstGeom prst="rect">
            <a:avLst/>
          </a:prstGeom>
          <a:noFill/>
          <a:ln>
            <a:noFill/>
          </a:ln>
        </p:spPr>
      </p:pic>
      <p:pic>
        <p:nvPicPr>
          <p:cNvPr id="8" name="Picture 7">
            <a:extLst>
              <a:ext uri="{FF2B5EF4-FFF2-40B4-BE49-F238E27FC236}">
                <a16:creationId xmlns="" xmlns:a16="http://schemas.microsoft.com/office/drawing/2014/main" id="{30DE7B75-2FEF-41FD-9DD5-2DFB8E50B204}"/>
              </a:ext>
            </a:extLst>
          </p:cNvPr>
          <p:cNvPicPr>
            <a:picLocks noChangeAspect="1"/>
          </p:cNvPicPr>
          <p:nvPr/>
        </p:nvPicPr>
        <p:blipFill>
          <a:blip r:embed="rId3"/>
          <a:stretch>
            <a:fillRect/>
          </a:stretch>
        </p:blipFill>
        <p:spPr>
          <a:xfrm>
            <a:off x="609600" y="1504951"/>
            <a:ext cx="6477000" cy="2590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0" y="209550"/>
            <a:ext cx="4702200" cy="941400"/>
          </a:xfrm>
          <a:prstGeom prst="rect">
            <a:avLst/>
          </a:prstGeom>
        </p:spPr>
        <p:txBody>
          <a:bodyPr spcFirstLastPara="1" wrap="square" lIns="91425" tIns="91425" rIns="91425" bIns="91425" anchor="t" anchorCtr="0">
            <a:noAutofit/>
          </a:bodyPr>
          <a:lstStyle/>
          <a:p>
            <a:pPr lvl="0"/>
            <a:r>
              <a:rPr lang="en-IN" b="1" dirty="0" smtClean="0"/>
              <a:t>Dashboard Of The Model</a:t>
            </a:r>
            <a:endParaRPr dirty="0"/>
          </a:p>
        </p:txBody>
      </p:sp>
      <p:cxnSp>
        <p:nvCxnSpPr>
          <p:cNvPr id="1980" name="Google Shape;1980;p55"/>
          <p:cNvCxnSpPr/>
          <p:nvPr/>
        </p:nvCxnSpPr>
        <p:spPr>
          <a:xfrm>
            <a:off x="152400" y="742950"/>
            <a:ext cx="4114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3" name="Content Placeholder 5">
            <a:extLst>
              <a:ext uri="{FF2B5EF4-FFF2-40B4-BE49-F238E27FC236}">
                <a16:creationId xmlns="" xmlns:a16="http://schemas.microsoft.com/office/drawing/2014/main" id="{EB773B0F-12CC-488A-A0C0-5CC33F121A91}"/>
              </a:ext>
            </a:extLst>
          </p:cNvPr>
          <p:cNvGraphicFramePr>
            <a:graphicFrameLocks/>
          </p:cNvGraphicFramePr>
          <p:nvPr>
            <p:extLst>
              <p:ext uri="{D42A27DB-BD31-4B8C-83A1-F6EECF244321}">
                <p14:modId xmlns="" xmlns:p14="http://schemas.microsoft.com/office/powerpoint/2010/main" val="2330999137"/>
              </p:ext>
            </p:extLst>
          </p:nvPr>
        </p:nvGraphicFramePr>
        <p:xfrm>
          <a:off x="685800" y="1428750"/>
          <a:ext cx="4267200" cy="2972061"/>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410200" y="1657350"/>
            <a:ext cx="3124200" cy="1600438"/>
          </a:xfrm>
          <a:prstGeom prst="rect">
            <a:avLst/>
          </a:prstGeom>
          <a:noFill/>
        </p:spPr>
        <p:txBody>
          <a:bodyPr wrap="square" rtlCol="0">
            <a:spAutoFit/>
          </a:bodyPr>
          <a:lstStyle/>
          <a:p>
            <a:r>
              <a:rPr lang="en-IN" dirty="0" smtClean="0">
                <a:solidFill>
                  <a:schemeClr val="bg1"/>
                </a:solidFill>
              </a:rPr>
              <a:t>From this we can see that some model is </a:t>
            </a:r>
            <a:r>
              <a:rPr lang="en-IN" dirty="0" err="1" smtClean="0">
                <a:solidFill>
                  <a:schemeClr val="bg1"/>
                </a:solidFill>
              </a:rPr>
              <a:t>Overfitting</a:t>
            </a:r>
            <a:r>
              <a:rPr lang="en-IN" dirty="0" smtClean="0">
                <a:solidFill>
                  <a:schemeClr val="bg1"/>
                </a:solidFill>
              </a:rPr>
              <a:t> and Some are </a:t>
            </a:r>
            <a:r>
              <a:rPr lang="en-IN" dirty="0" err="1" smtClean="0">
                <a:solidFill>
                  <a:schemeClr val="bg1"/>
                </a:solidFill>
              </a:rPr>
              <a:t>Underfitting</a:t>
            </a:r>
            <a:r>
              <a:rPr lang="en-IN" dirty="0" smtClean="0">
                <a:solidFill>
                  <a:schemeClr val="bg1"/>
                </a:solidFill>
              </a:rPr>
              <a:t> but</a:t>
            </a:r>
          </a:p>
          <a:p>
            <a:r>
              <a:rPr lang="en-IN" dirty="0" smtClean="0">
                <a:solidFill>
                  <a:schemeClr val="bg1"/>
                </a:solidFill>
              </a:rPr>
              <a:t>I get the Best result in </a:t>
            </a:r>
            <a:r>
              <a:rPr lang="en-IN" b="1" dirty="0" smtClean="0">
                <a:solidFill>
                  <a:schemeClr val="bg1"/>
                </a:solidFill>
              </a:rPr>
              <a:t>LGBM </a:t>
            </a:r>
            <a:r>
              <a:rPr lang="en-IN" b="1" dirty="0" err="1" smtClean="0">
                <a:solidFill>
                  <a:schemeClr val="bg1"/>
                </a:solidFill>
              </a:rPr>
              <a:t>Regressor</a:t>
            </a:r>
            <a:r>
              <a:rPr lang="en-IN" b="1" dirty="0" smtClean="0">
                <a:solidFill>
                  <a:schemeClr val="bg1"/>
                </a:solidFill>
              </a:rPr>
              <a:t> </a:t>
            </a:r>
            <a:r>
              <a:rPr lang="en-IN" dirty="0" smtClean="0">
                <a:solidFill>
                  <a:schemeClr val="bg1"/>
                </a:solidFill>
              </a:rPr>
              <a:t>which having less RMSE and CV is good.</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133351"/>
            <a:ext cx="5302500" cy="381000"/>
          </a:xfrm>
          <a:prstGeom prst="rect">
            <a:avLst/>
          </a:prstGeom>
        </p:spPr>
        <p:txBody>
          <a:bodyPr spcFirstLastPara="1" wrap="square" lIns="91425" tIns="91425" rIns="91425" bIns="91425" anchor="b" anchorCtr="0">
            <a:noAutofit/>
          </a:bodyPr>
          <a:lstStyle/>
          <a:p>
            <a:pPr lvl="0"/>
            <a:r>
              <a:rPr lang="en-US" sz="2400" dirty="0" smtClean="0">
                <a:solidFill>
                  <a:schemeClr val="accent4"/>
                </a:solidFill>
              </a:rPr>
              <a:t>Assumption</a:t>
            </a:r>
            <a:endParaRPr sz="2400" dirty="0">
              <a:solidFill>
                <a:schemeClr val="accent4"/>
              </a:solidFill>
            </a:endParaRPr>
          </a:p>
        </p:txBody>
      </p:sp>
      <p:sp>
        <p:nvSpPr>
          <p:cNvPr id="1987" name="Google Shape;1987;p56"/>
          <p:cNvSpPr txBox="1">
            <a:spLocks noGrp="1"/>
          </p:cNvSpPr>
          <p:nvPr>
            <p:ph type="body" idx="1"/>
          </p:nvPr>
        </p:nvSpPr>
        <p:spPr>
          <a:xfrm>
            <a:off x="0" y="438150"/>
            <a:ext cx="8610600" cy="5181600"/>
          </a:xfrm>
          <a:prstGeom prst="rect">
            <a:avLst/>
          </a:prstGeom>
        </p:spPr>
        <p:txBody>
          <a:bodyPr spcFirstLastPara="1" wrap="square" lIns="91425" tIns="91425" rIns="91425" bIns="91425" anchor="t" anchorCtr="0">
            <a:noAutofit/>
          </a:bodyPr>
          <a:lstStyle/>
          <a:p>
            <a:r>
              <a:rPr lang="en-IN" dirty="0" smtClean="0">
                <a:solidFill>
                  <a:schemeClr val="bg1"/>
                </a:solidFill>
              </a:rPr>
              <a:t>As from the Problem statement which states that we have to build a model which will predict average price. Since the target variable is continuous we can readily presume that it is a Regression Problem for which we will be using </a:t>
            </a:r>
            <a:r>
              <a:rPr lang="en-IN" dirty="0" err="1" smtClean="0">
                <a:solidFill>
                  <a:schemeClr val="bg1"/>
                </a:solidFill>
              </a:rPr>
              <a:t>Regressor</a:t>
            </a:r>
            <a:r>
              <a:rPr lang="en-IN" dirty="0" smtClean="0">
                <a:solidFill>
                  <a:schemeClr val="bg1"/>
                </a:solidFill>
              </a:rPr>
              <a:t> algorithms to build our model from the dataset given.</a:t>
            </a:r>
          </a:p>
          <a:p>
            <a:endParaRPr lang="en-IN" dirty="0" smtClean="0">
              <a:solidFill>
                <a:schemeClr val="bg1"/>
              </a:solidFill>
            </a:endParaRPr>
          </a:p>
          <a:p>
            <a:r>
              <a:rPr lang="en-IN" dirty="0" smtClean="0">
                <a:solidFill>
                  <a:schemeClr val="bg1"/>
                </a:solidFill>
              </a:rPr>
              <a:t>Secondly as we know Data is very expensive I tried those methods for Data cleaning which doesn’t require removal of bulk of Data.</a:t>
            </a:r>
          </a:p>
          <a:p>
            <a:endParaRPr lang="en-IN" dirty="0" smtClean="0">
              <a:solidFill>
                <a:schemeClr val="bg1"/>
              </a:solidFill>
            </a:endParaRPr>
          </a:p>
          <a:p>
            <a:r>
              <a:rPr lang="en-IN" dirty="0" smtClean="0">
                <a:solidFill>
                  <a:schemeClr val="bg1"/>
                </a:solidFill>
              </a:rPr>
              <a:t>Like for example I did not use IQR method for Outliers as it would have erased huge amounts of Data. Instead I used Median method for Outlier treatment.</a:t>
            </a:r>
          </a:p>
          <a:p>
            <a:endParaRPr lang="en-IN" dirty="0" smtClean="0">
              <a:solidFill>
                <a:schemeClr val="bg1"/>
              </a:solidFill>
            </a:endParaRPr>
          </a:p>
          <a:p>
            <a:r>
              <a:rPr lang="en-IN" dirty="0" smtClean="0">
                <a:solidFill>
                  <a:schemeClr val="bg1"/>
                </a:solidFill>
              </a:rPr>
              <a:t>        </a:t>
            </a:r>
          </a:p>
          <a:p>
            <a:r>
              <a:rPr lang="en-IN" dirty="0" smtClean="0">
                <a:solidFill>
                  <a:schemeClr val="bg1"/>
                </a:solidFill>
              </a:rPr>
              <a:t>        Lastly I will be using </a:t>
            </a:r>
            <a:r>
              <a:rPr lang="en-IN" dirty="0" err="1" smtClean="0">
                <a:solidFill>
                  <a:schemeClr val="bg1"/>
                </a:solidFill>
              </a:rPr>
              <a:t>RandomSearch</a:t>
            </a:r>
            <a:r>
              <a:rPr lang="en-IN" dirty="0" smtClean="0">
                <a:solidFill>
                  <a:schemeClr val="bg1"/>
                </a:solidFill>
              </a:rPr>
              <a:t> CV for hyper parameter tuning as it uses least amount of memory and processing power to run the algorithms as compared to that of </a:t>
            </a:r>
            <a:r>
              <a:rPr lang="en-IN" dirty="0" err="1" smtClean="0">
                <a:solidFill>
                  <a:schemeClr val="bg1"/>
                </a:solidFill>
              </a:rPr>
              <a:t>GridSearch</a:t>
            </a:r>
            <a:r>
              <a:rPr lang="en-IN" dirty="0" smtClean="0">
                <a:solidFill>
                  <a:schemeClr val="bg1"/>
                </a:solidFill>
              </a:rPr>
              <a:t> CV</a:t>
            </a:r>
            <a:r>
              <a:rPr lang="en-IN" dirty="0" smtClean="0"/>
              <a:t>.</a:t>
            </a:r>
          </a:p>
          <a:p>
            <a:pPr marL="0" lvl="0" indent="0" algn="ctr" rtl="0">
              <a:spcBef>
                <a:spcPts val="0"/>
              </a:spcBef>
              <a:spcAft>
                <a:spcPts val="1600"/>
              </a:spcAft>
              <a:buNone/>
            </a:pPr>
            <a:endParaRPr dirty="0"/>
          </a:p>
        </p:txBody>
      </p:sp>
      <p:cxnSp>
        <p:nvCxnSpPr>
          <p:cNvPr id="1988" name="Google Shape;1988;p56"/>
          <p:cNvCxnSpPr/>
          <p:nvPr/>
        </p:nvCxnSpPr>
        <p:spPr>
          <a:xfrm>
            <a:off x="3276600" y="5143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590550"/>
            <a:ext cx="8534399" cy="4419600"/>
          </a:xfrm>
        </p:spPr>
        <p:txBody>
          <a:bodyPr/>
          <a:lstStyle/>
          <a:p>
            <a:r>
              <a:rPr lang="en-IN" sz="2000" dirty="0" smtClean="0"/>
              <a:t>So now we have established what is Data pre-processing, I will let know all the steps I took to clean the Data before proceeding:</a:t>
            </a:r>
          </a:p>
          <a:p>
            <a:endParaRPr lang="en-IN" sz="1600" dirty="0" smtClean="0"/>
          </a:p>
          <a:p>
            <a:pPr lvl="1"/>
            <a:r>
              <a:rPr lang="en-IN" sz="1600" dirty="0" smtClean="0"/>
              <a:t> </a:t>
            </a:r>
            <a:r>
              <a:rPr lang="en-IN" dirty="0" smtClean="0"/>
              <a:t>- Firstly I checked for Null Values, there were so we will treat them later.</a:t>
            </a:r>
          </a:p>
          <a:p>
            <a:pPr lvl="1"/>
            <a:endParaRPr lang="en-IN" dirty="0" smtClean="0"/>
          </a:p>
          <a:p>
            <a:pPr lvl="1"/>
            <a:r>
              <a:rPr lang="en-IN" dirty="0" smtClean="0"/>
              <a:t> - Secondly I checked for any Nan values in the dataset which I found, so I filled all the Nan values with zero rather than removing it.</a:t>
            </a:r>
          </a:p>
          <a:p>
            <a:pPr lvl="1"/>
            <a:endParaRPr lang="en-IN" dirty="0" smtClean="0"/>
          </a:p>
          <a:p>
            <a:pPr marL="596900" lvl="1" indent="0"/>
            <a:r>
              <a:rPr lang="en-IN" dirty="0" smtClean="0"/>
              <a:t>- Thirdly I found outliers and </a:t>
            </a:r>
            <a:r>
              <a:rPr lang="en-IN" dirty="0" err="1" smtClean="0"/>
              <a:t>skewness</a:t>
            </a:r>
            <a:r>
              <a:rPr lang="en-IN" dirty="0" smtClean="0"/>
              <a:t> in the Dataset which I dealt with by using median of the columns and replacing it with respective medians.</a:t>
            </a:r>
          </a:p>
          <a:p>
            <a:pPr lvl="1">
              <a:buFontTx/>
              <a:buChar char="-"/>
            </a:pPr>
            <a:endParaRPr lang="en-IN" dirty="0" smtClean="0"/>
          </a:p>
          <a:p>
            <a:pPr lvl="1"/>
            <a:r>
              <a:rPr lang="en-IN" dirty="0" smtClean="0"/>
              <a:t> - I also found some ‘-‘sign in the dataset. Which I removed with the help of replace statement.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133349"/>
            <a:ext cx="4964700" cy="685801"/>
          </a:xfrm>
          <a:prstGeom prst="rect">
            <a:avLst/>
          </a:prstGeom>
        </p:spPr>
        <p:txBody>
          <a:bodyPr spcFirstLastPara="1" wrap="square" lIns="91425" tIns="91425" rIns="91425" bIns="91425" anchor="t" anchorCtr="0">
            <a:noAutofit/>
          </a:bodyPr>
          <a:lstStyle/>
          <a:p>
            <a:pPr lvl="0"/>
            <a:r>
              <a:rPr lang="en" dirty="0" smtClean="0"/>
              <a:t>RESOURCES</a:t>
            </a:r>
            <a:endParaRPr dirty="0"/>
          </a:p>
        </p:txBody>
      </p:sp>
      <p:sp>
        <p:nvSpPr>
          <p:cNvPr id="1994" name="Google Shape;1994;p57"/>
          <p:cNvSpPr txBox="1">
            <a:spLocks noGrp="1"/>
          </p:cNvSpPr>
          <p:nvPr>
            <p:ph type="body" idx="1"/>
          </p:nvPr>
        </p:nvSpPr>
        <p:spPr>
          <a:xfrm>
            <a:off x="381001" y="1428750"/>
            <a:ext cx="2971800" cy="3581400"/>
          </a:xfrm>
          <a:prstGeom prst="rect">
            <a:avLst/>
          </a:prstGeom>
        </p:spPr>
        <p:txBody>
          <a:bodyPr spcFirstLastPara="1" wrap="square" lIns="91425" tIns="91425" rIns="91425" bIns="91425" anchor="t" anchorCtr="0">
            <a:noAutofit/>
          </a:bodyPr>
          <a:lstStyle/>
          <a:p>
            <a:pPr marL="622300" lvl="1" indent="0">
              <a:buNone/>
            </a:pPr>
            <a:r>
              <a:rPr lang="en-IN" sz="1050" dirty="0" smtClean="0"/>
              <a:t>Device name	LAPTOP-H1THMP6O</a:t>
            </a:r>
          </a:p>
          <a:p>
            <a:pPr marL="622300" lvl="1" indent="0">
              <a:buNone/>
            </a:pPr>
            <a:r>
              <a:rPr lang="en-IN" sz="1050" dirty="0" smtClean="0"/>
              <a:t>Processor	AMD </a:t>
            </a:r>
            <a:r>
              <a:rPr lang="en-IN" sz="1050" dirty="0" err="1" smtClean="0"/>
              <a:t>Ryzen</a:t>
            </a:r>
            <a:r>
              <a:rPr lang="en-IN" sz="1050" dirty="0" smtClean="0"/>
              <a:t> 5 4600H with </a:t>
            </a:r>
            <a:r>
              <a:rPr lang="en-IN" sz="1050" dirty="0" err="1" smtClean="0"/>
              <a:t>Radeon</a:t>
            </a:r>
            <a:r>
              <a:rPr lang="en-IN" sz="1050" dirty="0" smtClean="0"/>
              <a:t> Graphics            3.00 GHz</a:t>
            </a:r>
          </a:p>
          <a:p>
            <a:pPr marL="622300" lvl="1" indent="0">
              <a:buNone/>
            </a:pPr>
            <a:r>
              <a:rPr lang="en-IN" sz="1050" dirty="0" smtClean="0"/>
              <a:t>Installed RAM	16.0 GB (15.4 GB usable)</a:t>
            </a:r>
          </a:p>
          <a:p>
            <a:pPr marL="622300" lvl="1" indent="0">
              <a:buNone/>
            </a:pPr>
            <a:r>
              <a:rPr lang="en-IN" sz="1050" dirty="0" smtClean="0"/>
              <a:t>Device ID	2689A156-E19A-410D-AB85-F077463A8E13</a:t>
            </a:r>
          </a:p>
          <a:p>
            <a:pPr marL="622300" lvl="1" indent="0">
              <a:buNone/>
            </a:pPr>
            <a:r>
              <a:rPr lang="en-IN" sz="1050" dirty="0" smtClean="0"/>
              <a:t>System type	64-bit operating system, x64-based processor</a:t>
            </a:r>
          </a:p>
          <a:p>
            <a:pPr marL="622300" lvl="1" indent="0">
              <a:buNone/>
            </a:pPr>
            <a:r>
              <a:rPr lang="en-IN" sz="1050" dirty="0" smtClean="0"/>
              <a:t>Pen and touch	No pen or touch input is available for this display</a:t>
            </a:r>
          </a:p>
          <a:p>
            <a:pPr marL="622300" lvl="1" indent="0">
              <a:buNone/>
            </a:pPr>
            <a:r>
              <a:rPr lang="en-IN" sz="1050" dirty="0" smtClean="0"/>
              <a:t>512</a:t>
            </a:r>
            <a:r>
              <a:rPr lang="en-IN" sz="1050" b="1" dirty="0" smtClean="0"/>
              <a:t>gb SSD</a:t>
            </a:r>
            <a:endParaRPr lang="en-IN" sz="1050" dirty="0" smtClean="0"/>
          </a:p>
          <a:p>
            <a:pPr marL="457200" lvl="0" indent="-317500" algn="l" rtl="0">
              <a:spcBef>
                <a:spcPts val="0"/>
              </a:spcBef>
              <a:spcAft>
                <a:spcPts val="0"/>
              </a:spcAft>
              <a:buSzPts val="1400"/>
              <a:buNone/>
            </a:pPr>
            <a:endParaRPr dirty="0"/>
          </a:p>
        </p:txBody>
      </p:sp>
      <p:sp>
        <p:nvSpPr>
          <p:cNvPr id="1995" name="Google Shape;1995;p57"/>
          <p:cNvSpPr txBox="1">
            <a:spLocks noGrp="1"/>
          </p:cNvSpPr>
          <p:nvPr>
            <p:ph type="body" idx="2"/>
          </p:nvPr>
        </p:nvSpPr>
        <p:spPr>
          <a:xfrm>
            <a:off x="4673852" y="1352550"/>
            <a:ext cx="3258900" cy="3094725"/>
          </a:xfrm>
          <a:prstGeom prst="rect">
            <a:avLst/>
          </a:prstGeom>
        </p:spPr>
        <p:txBody>
          <a:bodyPr spcFirstLastPara="1" wrap="square" lIns="91425" tIns="91425" rIns="91425" bIns="91425" anchor="t" anchorCtr="0">
            <a:noAutofit/>
          </a:bodyPr>
          <a:lstStyle/>
          <a:p>
            <a:pPr lvl="1"/>
            <a:r>
              <a:rPr lang="en-IN" sz="1200" dirty="0" smtClean="0"/>
              <a:t>Anaconda for calling JN.</a:t>
            </a:r>
          </a:p>
          <a:p>
            <a:pPr lvl="1"/>
            <a:r>
              <a:rPr lang="en-IN" sz="1200" dirty="0" smtClean="0"/>
              <a:t>Jupiter Notebook for Code handling and Visualization.</a:t>
            </a:r>
          </a:p>
          <a:p>
            <a:pPr lvl="1"/>
            <a:r>
              <a:rPr lang="en-IN" sz="1200" dirty="0" smtClean="0"/>
              <a:t>Python Shell for installing some libraries.</a:t>
            </a:r>
          </a:p>
          <a:p>
            <a:pPr lvl="1"/>
            <a:r>
              <a:rPr lang="en-IN" sz="1200" dirty="0" smtClean="0"/>
              <a:t>Excel for calling .CSV(comma separated values)</a:t>
            </a:r>
          </a:p>
          <a:p>
            <a:pPr lvl="1"/>
            <a:r>
              <a:rPr lang="en-IN" sz="1200" dirty="0" smtClean="0"/>
              <a:t>Microsoft Word for documentation.</a:t>
            </a:r>
          </a:p>
          <a:p>
            <a:pPr lvl="1"/>
            <a:r>
              <a:rPr lang="en-IN" sz="1200" dirty="0" smtClean="0"/>
              <a:t>Word to </a:t>
            </a:r>
            <a:r>
              <a:rPr lang="en-IN" sz="1200" dirty="0" err="1" smtClean="0"/>
              <a:t>pdf</a:t>
            </a:r>
            <a:r>
              <a:rPr lang="en-IN" sz="1200" dirty="0" smtClean="0"/>
              <a:t> Converter Online.(WBA)</a:t>
            </a:r>
            <a:endParaRPr lang="en-IN" dirty="0" smtClean="0"/>
          </a:p>
          <a:p>
            <a:pPr lvl="1"/>
            <a:r>
              <a:rPr lang="en-IN" sz="1200" dirty="0" smtClean="0"/>
              <a:t>Microsoft Power Point Presentation</a:t>
            </a:r>
          </a:p>
          <a:p>
            <a:pPr marL="457200" lvl="0" indent="-317500" algn="l" rtl="0">
              <a:spcBef>
                <a:spcPts val="0"/>
              </a:spcBef>
              <a:spcAft>
                <a:spcPts val="0"/>
              </a:spcAft>
              <a:buSzPts val="1400"/>
              <a:buNone/>
            </a:pPr>
            <a:endParaRPr dirty="0"/>
          </a:p>
        </p:txBody>
      </p:sp>
      <p:sp>
        <p:nvSpPr>
          <p:cNvPr id="1996" name="Google Shape;1996;p57"/>
          <p:cNvSpPr txBox="1">
            <a:spLocks noGrp="1"/>
          </p:cNvSpPr>
          <p:nvPr>
            <p:ph type="title" idx="3"/>
          </p:nvPr>
        </p:nvSpPr>
        <p:spPr>
          <a:xfrm>
            <a:off x="1213499" y="971551"/>
            <a:ext cx="3258900" cy="685800"/>
          </a:xfrm>
          <a:prstGeom prst="rect">
            <a:avLst/>
          </a:prstGeom>
        </p:spPr>
        <p:txBody>
          <a:bodyPr spcFirstLastPara="1" wrap="square" lIns="91425" tIns="91425" rIns="91425" bIns="91425" anchor="b" anchorCtr="0">
            <a:noAutofit/>
          </a:bodyPr>
          <a:lstStyle/>
          <a:p>
            <a:r>
              <a:rPr lang="en-US" dirty="0" smtClean="0">
                <a:latin typeface="Share Tech"/>
                <a:ea typeface="Share Tech"/>
                <a:cs typeface="Share Tech"/>
                <a:sym typeface="Share Tech"/>
              </a:rPr>
              <a:t>Hardware Tools Used:</a:t>
            </a:r>
            <a:br>
              <a:rPr lang="en-US" dirty="0" smtClean="0">
                <a:latin typeface="Share Tech"/>
                <a:ea typeface="Share Tech"/>
                <a:cs typeface="Share Tech"/>
                <a:sym typeface="Share Tech"/>
              </a:rPr>
            </a:br>
            <a:endParaRPr dirty="0"/>
          </a:p>
        </p:txBody>
      </p:sp>
      <p:sp>
        <p:nvSpPr>
          <p:cNvPr id="1997" name="Google Shape;1997;p57"/>
          <p:cNvSpPr txBox="1">
            <a:spLocks noGrp="1"/>
          </p:cNvSpPr>
          <p:nvPr>
            <p:ph type="title" idx="4"/>
          </p:nvPr>
        </p:nvSpPr>
        <p:spPr>
          <a:xfrm>
            <a:off x="4820099" y="819151"/>
            <a:ext cx="3258900"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Software Tool Used </a:t>
            </a:r>
            <a:r>
              <a:rPr lang="en" b="1" dirty="0" smtClean="0"/>
              <a:t>:</a:t>
            </a:r>
            <a:endParaRPr b="1" dirty="0"/>
          </a:p>
        </p:txBody>
      </p:sp>
      <p:cxnSp>
        <p:nvCxnSpPr>
          <p:cNvPr id="1998" name="Google Shape;1998;p57"/>
          <p:cNvCxnSpPr/>
          <p:nvPr/>
        </p:nvCxnSpPr>
        <p:spPr>
          <a:xfrm>
            <a:off x="762000" y="6667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a:t>
            </a:r>
            <a:r>
              <a:rPr lang="en" dirty="0" smtClean="0"/>
              <a:t>OF Project</a:t>
            </a:r>
            <a:endParaRPr dirty="0"/>
          </a:p>
        </p:txBody>
      </p:sp>
      <p:sp>
        <p:nvSpPr>
          <p:cNvPr id="171" name="Google Shape;171;p39"/>
          <p:cNvSpPr txBox="1">
            <a:spLocks noGrp="1"/>
          </p:cNvSpPr>
          <p:nvPr>
            <p:ph type="body" idx="1"/>
          </p:nvPr>
        </p:nvSpPr>
        <p:spPr>
          <a:xfrm>
            <a:off x="938500" y="1246024"/>
            <a:ext cx="7172100" cy="3611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smtClean="0"/>
          </a:p>
          <a:p>
            <a:pPr marL="457200" lvl="0" indent="-301625" algn="l" rtl="0">
              <a:spcBef>
                <a:spcPts val="0"/>
              </a:spcBef>
              <a:spcAft>
                <a:spcPts val="0"/>
              </a:spcAft>
              <a:buClr>
                <a:schemeClr val="accent1"/>
              </a:buClr>
              <a:buSzPts val="1150"/>
              <a:buAutoNum type="arabicPeriod"/>
            </a:pPr>
            <a:r>
              <a:rPr lang="en" sz="1400" dirty="0" smtClean="0"/>
              <a:t>Introduction</a:t>
            </a:r>
          </a:p>
          <a:p>
            <a:pPr marL="457200" lvl="0" indent="-301625" algn="l" rtl="0">
              <a:spcBef>
                <a:spcPts val="0"/>
              </a:spcBef>
              <a:spcAft>
                <a:spcPts val="0"/>
              </a:spcAft>
              <a:buClr>
                <a:schemeClr val="accent1"/>
              </a:buClr>
              <a:buSzPts val="1150"/>
              <a:buAutoNum type="arabicPeriod"/>
            </a:pPr>
            <a:r>
              <a:rPr lang="en-US" sz="1400" dirty="0" smtClean="0">
                <a:solidFill>
                  <a:schemeClr val="accent2"/>
                </a:solidFill>
                <a:uFill>
                  <a:noFill/>
                </a:uFill>
                <a:latin typeface="Maven Pro Regular"/>
                <a:ea typeface="Maven Pro Regular"/>
                <a:cs typeface="Maven Pro Regular"/>
                <a:sym typeface="Maven Pro Regular"/>
              </a:rPr>
              <a:t>Type of Problem</a:t>
            </a:r>
            <a:r>
              <a:rPr lang="en-US" sz="1400" dirty="0" smtClean="0">
                <a:latin typeface="Maven Pro Regular"/>
                <a:ea typeface="Maven Pro Regular"/>
                <a:cs typeface="Maven Pro Regular"/>
                <a:sym typeface="Maven Pro Regular"/>
              </a:rPr>
              <a:t>.</a:t>
            </a:r>
          </a:p>
          <a:p>
            <a:pPr marL="457200" lvl="0" indent="-301625" algn="l" rtl="0">
              <a:spcBef>
                <a:spcPts val="0"/>
              </a:spcBef>
              <a:spcAft>
                <a:spcPts val="0"/>
              </a:spcAft>
              <a:buClr>
                <a:schemeClr val="accent1"/>
              </a:buClr>
              <a:buSzPts val="1150"/>
              <a:buAutoNum type="arabicPeriod"/>
            </a:pPr>
            <a:r>
              <a:rPr lang="en" sz="1400" dirty="0" smtClean="0"/>
              <a:t>Analytical Problem Thinking.</a:t>
            </a:r>
          </a:p>
          <a:p>
            <a:pPr marL="457200" lvl="0" indent="-301625" algn="l" rtl="0">
              <a:spcBef>
                <a:spcPts val="0"/>
              </a:spcBef>
              <a:spcAft>
                <a:spcPts val="0"/>
              </a:spcAft>
              <a:buClr>
                <a:schemeClr val="accent1"/>
              </a:buClr>
              <a:buSzPts val="1150"/>
              <a:buAutoNum type="arabicPeriod"/>
            </a:pPr>
            <a:r>
              <a:rPr lang="en" sz="1400" dirty="0" smtClean="0"/>
              <a:t>Data Pre-Processing</a:t>
            </a:r>
          </a:p>
          <a:p>
            <a:pPr marL="457200" lvl="0" indent="-301625" algn="l" rtl="0">
              <a:spcBef>
                <a:spcPts val="0"/>
              </a:spcBef>
              <a:spcAft>
                <a:spcPts val="0"/>
              </a:spcAft>
              <a:buClr>
                <a:schemeClr val="accent1"/>
              </a:buClr>
              <a:buSzPts val="1150"/>
              <a:buAutoNum type="arabicPeriod"/>
            </a:pPr>
            <a:r>
              <a:rPr lang="en" sz="1400" dirty="0" smtClean="0"/>
              <a:t>Input-Output logic Relationships</a:t>
            </a:r>
          </a:p>
          <a:p>
            <a:pPr marL="457200" lvl="0" indent="-301625" algn="l" rtl="0">
              <a:spcBef>
                <a:spcPts val="0"/>
              </a:spcBef>
              <a:spcAft>
                <a:spcPts val="0"/>
              </a:spcAft>
              <a:buClr>
                <a:schemeClr val="accent1"/>
              </a:buClr>
              <a:buSzPts val="1150"/>
              <a:buAutoNum type="arabicPeriod"/>
            </a:pPr>
            <a:r>
              <a:rPr lang="en" sz="1400" dirty="0" smtClean="0"/>
              <a:t>Assumptions.</a:t>
            </a:r>
          </a:p>
          <a:p>
            <a:pPr marL="457200" lvl="0" indent="-301625" algn="l" rtl="0">
              <a:spcBef>
                <a:spcPts val="0"/>
              </a:spcBef>
              <a:spcAft>
                <a:spcPts val="0"/>
              </a:spcAft>
              <a:buClr>
                <a:schemeClr val="accent1"/>
              </a:buClr>
              <a:buSzPts val="1150"/>
              <a:buAutoNum type="arabicPeriod"/>
            </a:pPr>
            <a:r>
              <a:rPr lang="en" sz="1400" dirty="0" smtClean="0"/>
              <a:t>Model Development.</a:t>
            </a:r>
          </a:p>
          <a:p>
            <a:pPr marL="457200" lvl="0" indent="-301625" algn="l" rtl="0">
              <a:spcBef>
                <a:spcPts val="0"/>
              </a:spcBef>
              <a:spcAft>
                <a:spcPts val="0"/>
              </a:spcAft>
              <a:buClr>
                <a:schemeClr val="accent1"/>
              </a:buClr>
              <a:buSzPts val="1150"/>
              <a:buAutoNum type="arabicPeriod"/>
            </a:pPr>
            <a:r>
              <a:rPr lang="en" sz="1400" dirty="0" smtClean="0"/>
              <a:t>Visualizations.</a:t>
            </a:r>
          </a:p>
          <a:p>
            <a:pPr marL="457200" lvl="0" indent="-301625" algn="l" rtl="0">
              <a:spcBef>
                <a:spcPts val="0"/>
              </a:spcBef>
              <a:spcAft>
                <a:spcPts val="0"/>
              </a:spcAft>
              <a:buClr>
                <a:schemeClr val="accent1"/>
              </a:buClr>
              <a:buSzPts val="1150"/>
              <a:buAutoNum type="arabicPeriod"/>
            </a:pPr>
            <a:r>
              <a:rPr lang="en" sz="1400" dirty="0" smtClean="0"/>
              <a:t>Hyperparameter Tuning.</a:t>
            </a:r>
          </a:p>
          <a:p>
            <a:pPr marL="457200" lvl="0" indent="-301625" algn="l" rtl="0">
              <a:spcBef>
                <a:spcPts val="0"/>
              </a:spcBef>
              <a:spcAft>
                <a:spcPts val="0"/>
              </a:spcAft>
              <a:buClr>
                <a:schemeClr val="accent1"/>
              </a:buClr>
              <a:buSzPts val="1150"/>
              <a:buAutoNum type="arabicPeriod"/>
            </a:pPr>
            <a:r>
              <a:rPr lang="en" sz="1400" dirty="0" smtClean="0"/>
              <a:t>Interpretation of Results.</a:t>
            </a:r>
          </a:p>
          <a:p>
            <a:pPr marL="457200" lvl="0" indent="-301625" algn="l" rtl="0">
              <a:spcBef>
                <a:spcPts val="0"/>
              </a:spcBef>
              <a:spcAft>
                <a:spcPts val="0"/>
              </a:spcAft>
              <a:buClr>
                <a:schemeClr val="accent1"/>
              </a:buClr>
              <a:buSzPts val="1150"/>
              <a:buAutoNum type="arabicPeriod"/>
            </a:pPr>
            <a:r>
              <a:rPr lang="en" sz="1400" dirty="0" smtClean="0"/>
              <a:t>Conclusion.</a:t>
            </a:r>
          </a:p>
          <a:p>
            <a:pPr marL="457200" lvl="0" indent="-301625" algn="l" rtl="0">
              <a:spcBef>
                <a:spcPts val="0"/>
              </a:spcBef>
              <a:spcAft>
                <a:spcPts val="0"/>
              </a:spcAft>
              <a:buClr>
                <a:schemeClr val="accent1"/>
              </a:buClr>
              <a:buSzPts val="1150"/>
              <a:buAutoNum type="arabicPeriod"/>
            </a:pPr>
            <a:r>
              <a:rPr lang="en" sz="1400" dirty="0" smtClean="0"/>
              <a:t>Data Sources &amp; Data Formats.</a:t>
            </a:r>
          </a:p>
          <a:p>
            <a:pPr marL="457200" lvl="0" indent="-301625" algn="l" rtl="0">
              <a:spcBef>
                <a:spcPts val="0"/>
              </a:spcBef>
              <a:spcAft>
                <a:spcPts val="0"/>
              </a:spcAft>
              <a:buClr>
                <a:schemeClr val="accent1"/>
              </a:buClr>
              <a:buSzPts val="1150"/>
              <a:buAutoNum type="arabicPeriod"/>
            </a:pPr>
            <a:r>
              <a:rPr lang="en" sz="1400" dirty="0" smtClean="0"/>
              <a:t>Hardware &amp; Software Tools Required.</a:t>
            </a:r>
          </a:p>
          <a:p>
            <a:pPr marL="457200" lvl="0" indent="-301625" algn="l" rtl="0">
              <a:spcBef>
                <a:spcPts val="0"/>
              </a:spcBef>
              <a:spcAft>
                <a:spcPts val="0"/>
              </a:spcAft>
              <a:buClr>
                <a:schemeClr val="accent1"/>
              </a:buClr>
              <a:buSzPts val="1150"/>
              <a:buAutoNum type="arabicPeriod"/>
            </a:pPr>
            <a:r>
              <a:rPr lang="en" sz="1400" dirty="0" smtClean="0"/>
              <a:t>Bibliograpghy</a:t>
            </a:r>
          </a:p>
          <a:p>
            <a:pPr marL="457200" lvl="0" indent="-301625" algn="l" rtl="0">
              <a:spcBef>
                <a:spcPts val="0"/>
              </a:spcBef>
              <a:spcAft>
                <a:spcPts val="0"/>
              </a:spcAft>
              <a:buClr>
                <a:schemeClr val="accent1"/>
              </a:buClr>
              <a:buSzPts val="1150"/>
              <a:buAutoNum type="arabicPeriod"/>
            </a:pPr>
            <a:r>
              <a:rPr lang="en" sz="1400" dirty="0" smtClean="0"/>
              <a:t>Thank You</a:t>
            </a:r>
          </a:p>
          <a:p>
            <a:pPr>
              <a:buClr>
                <a:schemeClr val="accent1"/>
              </a:buClr>
              <a:buNone/>
            </a:pPr>
            <a:endParaRPr lang="en-US" dirty="0" smtClean="0">
              <a:latin typeface="Maven Pro Regular"/>
              <a:ea typeface="Maven Pro Regular"/>
              <a:cs typeface="Maven Pro Regular"/>
              <a:sym typeface="Maven Pro Regular"/>
            </a:endParaRPr>
          </a:p>
          <a:p>
            <a:pPr marL="457200" lvl="0" indent="-301625" algn="l" rtl="0">
              <a:spcBef>
                <a:spcPts val="0"/>
              </a:spcBef>
              <a:spcAft>
                <a:spcPts val="0"/>
              </a:spcAft>
              <a:buClr>
                <a:schemeClr val="accent1"/>
              </a:buClr>
              <a:buSzPts val="1150"/>
              <a:buFont typeface="Montserrat ExtraBold"/>
              <a:buAutoNum type="arabicPeriod"/>
            </a:pPr>
            <a:endParaRPr dirty="0" smtClean="0"/>
          </a:p>
          <a:p>
            <a:pPr marL="0" lvl="0" indent="0" algn="l" rtl="0">
              <a:spcBef>
                <a:spcPts val="0"/>
              </a:spcBef>
              <a:spcAft>
                <a:spcPts val="1600"/>
              </a:spcAft>
              <a:buNone/>
            </a:pPr>
            <a:endParaRPr dirty="0"/>
          </a:p>
        </p:txBody>
      </p:sp>
      <p:cxnSp>
        <p:nvCxnSpPr>
          <p:cNvPr id="172" name="Google Shape;172;p39"/>
          <p:cNvCxnSpPr/>
          <p:nvPr/>
        </p:nvCxnSpPr>
        <p:spPr>
          <a:xfrm>
            <a:off x="1143000" y="1123950"/>
            <a:ext cx="3505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 xmlns:a16="http://schemas.microsoft.com/office/drawing/2014/main" id="{01464B82-1FCB-4630-BBAA-CF830D2EB7CC}"/>
              </a:ext>
            </a:extLst>
          </p:cNvPr>
          <p:cNvPicPr>
            <a:picLocks noChangeAspect="1"/>
          </p:cNvPicPr>
          <p:nvPr/>
        </p:nvPicPr>
        <p:blipFill>
          <a:blip r:embed="rId2"/>
          <a:stretch>
            <a:fillRect/>
          </a:stretch>
        </p:blipFill>
        <p:spPr>
          <a:xfrm>
            <a:off x="228600" y="1276350"/>
            <a:ext cx="2362199" cy="3568967"/>
          </a:xfrm>
          <a:prstGeom prst="rect">
            <a:avLst/>
          </a:prstGeom>
          <a:noFill/>
          <a:ln>
            <a:noFill/>
          </a:ln>
        </p:spPr>
      </p:pic>
      <p:pic>
        <p:nvPicPr>
          <p:cNvPr id="9" name="Picture 8">
            <a:extLst>
              <a:ext uri="{FF2B5EF4-FFF2-40B4-BE49-F238E27FC236}">
                <a16:creationId xmlns="" xmlns:a16="http://schemas.microsoft.com/office/drawing/2014/main" id="{F3D45F38-D3EF-475E-ABFA-1691213D8242}"/>
              </a:ext>
            </a:extLst>
          </p:cNvPr>
          <p:cNvPicPr>
            <a:picLocks noChangeAspect="1"/>
          </p:cNvPicPr>
          <p:nvPr/>
        </p:nvPicPr>
        <p:blipFill>
          <a:blip r:embed="rId3"/>
          <a:stretch>
            <a:fillRect/>
          </a:stretch>
        </p:blipFill>
        <p:spPr>
          <a:xfrm>
            <a:off x="2971800" y="1200150"/>
            <a:ext cx="2667000" cy="3566338"/>
          </a:xfrm>
          <a:prstGeom prst="rect">
            <a:avLst/>
          </a:prstGeom>
        </p:spPr>
      </p:pic>
      <p:pic>
        <p:nvPicPr>
          <p:cNvPr id="11" name="Picture 10">
            <a:extLst>
              <a:ext uri="{FF2B5EF4-FFF2-40B4-BE49-F238E27FC236}">
                <a16:creationId xmlns="" xmlns:a16="http://schemas.microsoft.com/office/drawing/2014/main" id="{BA661255-9AC1-4B56-B53A-4104AEFA5DF3}"/>
              </a:ext>
            </a:extLst>
          </p:cNvPr>
          <p:cNvPicPr>
            <a:picLocks noChangeAspect="1"/>
          </p:cNvPicPr>
          <p:nvPr/>
        </p:nvPicPr>
        <p:blipFill>
          <a:blip r:embed="rId4"/>
          <a:stretch>
            <a:fillRect/>
          </a:stretch>
        </p:blipFill>
        <p:spPr>
          <a:xfrm>
            <a:off x="5867400" y="1200150"/>
            <a:ext cx="3124200" cy="3568967"/>
          </a:xfrm>
          <a:prstGeom prst="rect">
            <a:avLst/>
          </a:prstGeom>
        </p:spPr>
      </p:pic>
      <p:sp>
        <p:nvSpPr>
          <p:cNvPr id="12" name="Rectangle 11"/>
          <p:cNvSpPr/>
          <p:nvPr/>
        </p:nvSpPr>
        <p:spPr>
          <a:xfrm>
            <a:off x="304800" y="209550"/>
            <a:ext cx="6553200" cy="1384995"/>
          </a:xfrm>
          <a:prstGeom prst="rect">
            <a:avLst/>
          </a:prstGeom>
        </p:spPr>
        <p:txBody>
          <a:bodyPr wrap="square">
            <a:spAutoFit/>
          </a:bodyPr>
          <a:lstStyle/>
          <a:p>
            <a:r>
              <a:rPr lang="en-IN" sz="2800" b="1" dirty="0" smtClean="0">
                <a:solidFill>
                  <a:schemeClr val="accent4"/>
                </a:solidFill>
              </a:rPr>
              <a:t>Performance Curve and Metrics  Of Different Model</a:t>
            </a:r>
            <a:br>
              <a:rPr lang="en-IN" sz="2800" b="1" dirty="0" smtClean="0">
                <a:solidFill>
                  <a:schemeClr val="accent4"/>
                </a:solidFill>
              </a:rPr>
            </a:br>
            <a:endParaRPr lang="en-US" sz="2800" dirty="0">
              <a:solidFill>
                <a:schemeClr val="accent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285751"/>
            <a:ext cx="4964700" cy="761999"/>
          </a:xfrm>
        </p:spPr>
        <p:txBody>
          <a:bodyPr/>
          <a:lstStyle/>
          <a:p>
            <a:r>
              <a:rPr lang="en-IN" b="1" dirty="0" smtClean="0"/>
              <a:t>Performance Curve and Metrics  Of Different Model</a:t>
            </a:r>
            <a:br>
              <a:rPr lang="en-IN" b="1" dirty="0" smtClean="0"/>
            </a:br>
            <a:endParaRPr lang="en-US" dirty="0"/>
          </a:p>
        </p:txBody>
      </p:sp>
      <p:pic>
        <p:nvPicPr>
          <p:cNvPr id="7" name="Picture 6">
            <a:extLst>
              <a:ext uri="{FF2B5EF4-FFF2-40B4-BE49-F238E27FC236}">
                <a16:creationId xmlns="" xmlns:a16="http://schemas.microsoft.com/office/drawing/2014/main" id="{A394182D-A80D-4883-A6EF-2AB6BF85E633}"/>
              </a:ext>
            </a:extLst>
          </p:cNvPr>
          <p:cNvPicPr>
            <a:picLocks noChangeAspect="1"/>
          </p:cNvPicPr>
          <p:nvPr/>
        </p:nvPicPr>
        <p:blipFill>
          <a:blip r:embed="rId2"/>
          <a:stretch>
            <a:fillRect/>
          </a:stretch>
        </p:blipFill>
        <p:spPr>
          <a:xfrm>
            <a:off x="228601" y="1352551"/>
            <a:ext cx="2362199" cy="2971800"/>
          </a:xfrm>
          <a:prstGeom prst="rect">
            <a:avLst/>
          </a:prstGeom>
        </p:spPr>
      </p:pic>
      <p:pic>
        <p:nvPicPr>
          <p:cNvPr id="8" name="Picture 7">
            <a:extLst>
              <a:ext uri="{FF2B5EF4-FFF2-40B4-BE49-F238E27FC236}">
                <a16:creationId xmlns="" xmlns:a16="http://schemas.microsoft.com/office/drawing/2014/main" id="{54A88B70-1E39-4386-8DD9-929BB340FB24}"/>
              </a:ext>
            </a:extLst>
          </p:cNvPr>
          <p:cNvPicPr>
            <a:picLocks noChangeAspect="1"/>
          </p:cNvPicPr>
          <p:nvPr/>
        </p:nvPicPr>
        <p:blipFill>
          <a:blip r:embed="rId3"/>
          <a:stretch>
            <a:fillRect/>
          </a:stretch>
        </p:blipFill>
        <p:spPr>
          <a:xfrm>
            <a:off x="2971800" y="1352550"/>
            <a:ext cx="2876526" cy="2952698"/>
          </a:xfrm>
          <a:prstGeom prst="rect">
            <a:avLst/>
          </a:prstGeom>
        </p:spPr>
      </p:pic>
      <p:pic>
        <p:nvPicPr>
          <p:cNvPr id="9" name="Picture 8">
            <a:extLst>
              <a:ext uri="{FF2B5EF4-FFF2-40B4-BE49-F238E27FC236}">
                <a16:creationId xmlns="" xmlns:a16="http://schemas.microsoft.com/office/drawing/2014/main" id="{6FC608B6-8D5D-46F7-B8A4-9446B7E45423}"/>
              </a:ext>
            </a:extLst>
          </p:cNvPr>
          <p:cNvPicPr>
            <a:picLocks noChangeAspect="1"/>
          </p:cNvPicPr>
          <p:nvPr/>
        </p:nvPicPr>
        <p:blipFill>
          <a:blip r:embed="rId4"/>
          <a:stretch>
            <a:fillRect/>
          </a:stretch>
        </p:blipFill>
        <p:spPr>
          <a:xfrm>
            <a:off x="6172201" y="1352550"/>
            <a:ext cx="2667000" cy="2971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152400" y="0"/>
            <a:ext cx="3505200" cy="590550"/>
          </a:xfrm>
          <a:prstGeom prst="rect">
            <a:avLst/>
          </a:prstGeom>
        </p:spPr>
        <p:txBody>
          <a:bodyPr spcFirstLastPara="1" wrap="square" lIns="91425" tIns="91425" rIns="91425" bIns="91425" anchor="t" anchorCtr="0">
            <a:noAutofit/>
          </a:bodyPr>
          <a:lstStyle/>
          <a:p>
            <a:pPr lvl="0"/>
            <a:r>
              <a:rPr lang="en-IN" b="1" dirty="0" smtClean="0"/>
              <a:t>Finalized Model</a:t>
            </a:r>
            <a:endParaRPr dirty="0"/>
          </a:p>
        </p:txBody>
      </p:sp>
      <p:cxnSp>
        <p:nvCxnSpPr>
          <p:cNvPr id="373" name="Google Shape;373;p53"/>
          <p:cNvCxnSpPr/>
          <p:nvPr/>
        </p:nvCxnSpPr>
        <p:spPr>
          <a:xfrm>
            <a:off x="152400" y="4381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51" name="Rectangle 1950"/>
          <p:cNvSpPr/>
          <p:nvPr/>
        </p:nvSpPr>
        <p:spPr>
          <a:xfrm>
            <a:off x="3421685" y="2417862"/>
            <a:ext cx="184731" cy="307777"/>
          </a:xfrm>
          <a:prstGeom prst="rect">
            <a:avLst/>
          </a:prstGeom>
        </p:spPr>
        <p:txBody>
          <a:bodyPr wrap="none">
            <a:spAutoFit/>
          </a:bodyPr>
          <a:lstStyle/>
          <a:p>
            <a:endParaRPr lang="en-US" dirty="0"/>
          </a:p>
        </p:txBody>
      </p:sp>
      <p:pic>
        <p:nvPicPr>
          <p:cNvPr id="1952" name="Content Placeholder 4">
            <a:extLst>
              <a:ext uri="{FF2B5EF4-FFF2-40B4-BE49-F238E27FC236}">
                <a16:creationId xmlns="" xmlns:a16="http://schemas.microsoft.com/office/drawing/2014/main" id="{F8CC347C-CD5C-4AE3-8494-B29A69436DA2}"/>
              </a:ext>
            </a:extLst>
          </p:cNvPr>
          <p:cNvPicPr>
            <a:picLocks noChangeAspect="1"/>
          </p:cNvPicPr>
          <p:nvPr/>
        </p:nvPicPr>
        <p:blipFill>
          <a:blip r:embed="rId3"/>
          <a:stretch>
            <a:fillRect/>
          </a:stretch>
        </p:blipFill>
        <p:spPr>
          <a:xfrm>
            <a:off x="208790" y="1173751"/>
            <a:ext cx="3601210" cy="3683999"/>
          </a:xfrm>
          <a:prstGeom prst="rect">
            <a:avLst/>
          </a:prstGeom>
        </p:spPr>
      </p:pic>
      <p:pic>
        <p:nvPicPr>
          <p:cNvPr id="1953" name="Picture 1952">
            <a:extLst>
              <a:ext uri="{FF2B5EF4-FFF2-40B4-BE49-F238E27FC236}">
                <a16:creationId xmlns="" xmlns:a16="http://schemas.microsoft.com/office/drawing/2014/main" id="{95CC2D71-9EEC-4003-986C-CA5EF4D20FEB}"/>
              </a:ext>
            </a:extLst>
          </p:cNvPr>
          <p:cNvPicPr>
            <a:picLocks noChangeAspect="1"/>
          </p:cNvPicPr>
          <p:nvPr/>
        </p:nvPicPr>
        <p:blipFill>
          <a:blip r:embed="rId4"/>
          <a:stretch>
            <a:fillRect/>
          </a:stretch>
        </p:blipFill>
        <p:spPr>
          <a:xfrm>
            <a:off x="4648201" y="1200150"/>
            <a:ext cx="4210410" cy="3733800"/>
          </a:xfrm>
          <a:prstGeom prst="rect">
            <a:avLst/>
          </a:prstGeom>
        </p:spPr>
      </p:pic>
      <p:sp>
        <p:nvSpPr>
          <p:cNvPr id="1954" name="Rectangle 1953"/>
          <p:cNvSpPr/>
          <p:nvPr/>
        </p:nvSpPr>
        <p:spPr>
          <a:xfrm>
            <a:off x="4724400" y="666750"/>
            <a:ext cx="2438400" cy="307777"/>
          </a:xfrm>
          <a:prstGeom prst="rect">
            <a:avLst/>
          </a:prstGeom>
        </p:spPr>
        <p:txBody>
          <a:bodyPr wrap="square">
            <a:spAutoFit/>
          </a:bodyPr>
          <a:lstStyle/>
          <a:p>
            <a:pPr algn="ctr"/>
            <a:r>
              <a:rPr lang="en-IN" dirty="0" smtClean="0">
                <a:solidFill>
                  <a:schemeClr val="bg1"/>
                </a:solidFill>
              </a:rPr>
              <a:t>After Hyper </a:t>
            </a:r>
            <a:r>
              <a:rPr lang="en-IN" dirty="0" err="1" smtClean="0">
                <a:solidFill>
                  <a:schemeClr val="bg1"/>
                </a:solidFill>
              </a:rPr>
              <a:t>Tunning</a:t>
            </a:r>
            <a:endParaRPr lang="en-IN" dirty="0">
              <a:solidFill>
                <a:schemeClr val="bg1"/>
              </a:solidFill>
            </a:endParaRPr>
          </a:p>
        </p:txBody>
      </p:sp>
      <p:sp>
        <p:nvSpPr>
          <p:cNvPr id="1955" name="Rectangle 1954"/>
          <p:cNvSpPr/>
          <p:nvPr/>
        </p:nvSpPr>
        <p:spPr>
          <a:xfrm>
            <a:off x="304800" y="590550"/>
            <a:ext cx="2514599" cy="307777"/>
          </a:xfrm>
          <a:prstGeom prst="rect">
            <a:avLst/>
          </a:prstGeom>
        </p:spPr>
        <p:txBody>
          <a:bodyPr wrap="square">
            <a:spAutoFit/>
          </a:bodyPr>
          <a:lstStyle/>
          <a:p>
            <a:pPr algn="ctr"/>
            <a:r>
              <a:rPr lang="en-IN" dirty="0" smtClean="0">
                <a:solidFill>
                  <a:schemeClr val="bg1"/>
                </a:solidFill>
              </a:rPr>
              <a:t>Before Hyper </a:t>
            </a:r>
            <a:r>
              <a:rPr lang="en-IN" dirty="0" err="1" smtClean="0">
                <a:solidFill>
                  <a:schemeClr val="bg1"/>
                </a:solidFill>
              </a:rPr>
              <a:t>Tunning</a:t>
            </a:r>
            <a:endParaRPr lang="en-IN"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14350"/>
            <a:ext cx="4964700" cy="609600"/>
          </a:xfrm>
        </p:spPr>
        <p:txBody>
          <a:bodyPr/>
          <a:lstStyle/>
          <a:p>
            <a:pPr algn="ctr"/>
            <a:r>
              <a:rPr lang="en-US" dirty="0" smtClean="0"/>
              <a:t>Conclusion</a:t>
            </a:r>
            <a:endParaRPr lang="en-US" dirty="0"/>
          </a:p>
        </p:txBody>
      </p:sp>
      <p:sp>
        <p:nvSpPr>
          <p:cNvPr id="3" name="Text Placeholder 2"/>
          <p:cNvSpPr>
            <a:spLocks noGrp="1"/>
          </p:cNvSpPr>
          <p:nvPr>
            <p:ph type="body" idx="1"/>
          </p:nvPr>
        </p:nvSpPr>
        <p:spPr>
          <a:xfrm>
            <a:off x="304800" y="1352550"/>
            <a:ext cx="6629400" cy="3505200"/>
          </a:xfrm>
        </p:spPr>
        <p:txBody>
          <a:bodyPr/>
          <a:lstStyle/>
          <a:p>
            <a:r>
              <a:rPr lang="en-US" sz="1600" dirty="0" smtClean="0">
                <a:latin typeface="Helvetica Neue"/>
              </a:rPr>
              <a:t>As this model is based on Australian Market only this model you can not apply globally.</a:t>
            </a:r>
          </a:p>
          <a:p>
            <a:r>
              <a:rPr lang="en-US" sz="1600" dirty="0" smtClean="0">
                <a:latin typeface="Helvetica Neue"/>
              </a:rPr>
              <a:t>From this model I learn many things and for this model Tree base algorithm is mostly use.</a:t>
            </a:r>
          </a:p>
          <a:p>
            <a:r>
              <a:rPr lang="en-US" sz="1600" dirty="0" smtClean="0">
                <a:latin typeface="Helvetica Neue"/>
              </a:rPr>
              <a:t>Here dataset is small so I used </a:t>
            </a:r>
            <a:r>
              <a:rPr lang="en-US" sz="1600" dirty="0" err="1" smtClean="0">
                <a:latin typeface="Helvetica Neue"/>
              </a:rPr>
              <a:t>KFold</a:t>
            </a:r>
            <a:r>
              <a:rPr lang="en-US" sz="1600" dirty="0" smtClean="0">
                <a:latin typeface="Helvetica Neue"/>
              </a:rPr>
              <a:t> Value 5 but if for big dataset </a:t>
            </a:r>
            <a:r>
              <a:rPr lang="en-US" sz="1600" dirty="0" err="1" smtClean="0">
                <a:latin typeface="Helvetica Neue"/>
              </a:rPr>
              <a:t>KFold</a:t>
            </a:r>
            <a:r>
              <a:rPr lang="en-US" sz="1600" dirty="0" smtClean="0">
                <a:latin typeface="Helvetica Neue"/>
              </a:rPr>
              <a:t> Value will be 10.</a:t>
            </a:r>
          </a:p>
          <a:p>
            <a:r>
              <a:rPr lang="en-US" sz="1600" dirty="0" smtClean="0">
                <a:latin typeface="Helvetica Neue"/>
              </a:rPr>
              <a:t>Here Data set having also many missing values and for future scope if I provide geological data like longitude and Latitude than I can visualize on Map so it will be more easy to under stand and having more impact.</a:t>
            </a:r>
          </a:p>
          <a:p>
            <a:endParaRPr lang="en-IN" sz="1600" dirty="0" smtClean="0"/>
          </a:p>
          <a:p>
            <a:pPr>
              <a:buNone/>
            </a:pPr>
            <a:endParaRPr lang="en-US" dirty="0"/>
          </a:p>
        </p:txBody>
      </p:sp>
      <p:cxnSp>
        <p:nvCxnSpPr>
          <p:cNvPr id="7" name="Google Shape;1998;p57"/>
          <p:cNvCxnSpPr/>
          <p:nvPr/>
        </p:nvCxnSpPr>
        <p:spPr>
          <a:xfrm>
            <a:off x="2590800" y="1047750"/>
            <a:ext cx="1981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038350"/>
            <a:ext cx="4964700" cy="941400"/>
          </a:xfrm>
        </p:spPr>
        <p:txBody>
          <a:bodyPr/>
          <a:lstStyle/>
          <a:p>
            <a:pPr algn="ctr"/>
            <a:r>
              <a:rPr lang="en-US" dirty="0" smtClean="0"/>
              <a:t>Thank You</a:t>
            </a:r>
            <a:endParaRPr lang="en-US" dirty="0"/>
          </a:p>
        </p:txBody>
      </p:sp>
      <p:cxnSp>
        <p:nvCxnSpPr>
          <p:cNvPr id="7"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OUR PROCESS</a:t>
            </a:r>
            <a:endParaRPr dirty="0"/>
          </a:p>
        </p:txBody>
      </p:sp>
      <p:sp>
        <p:nvSpPr>
          <p:cNvPr id="180" name="Google Shape;180;p40"/>
          <p:cNvSpPr txBox="1">
            <a:spLocks noGrp="1"/>
          </p:cNvSpPr>
          <p:nvPr>
            <p:ph type="subTitle" idx="1"/>
          </p:nvPr>
        </p:nvSpPr>
        <p:spPr>
          <a:xfrm>
            <a:off x="3495600" y="3409950"/>
            <a:ext cx="2067000" cy="1235100"/>
          </a:xfrm>
          <a:prstGeom prst="rect">
            <a:avLst/>
          </a:prstGeom>
        </p:spPr>
        <p:txBody>
          <a:bodyPr spcFirstLastPara="1" wrap="square" lIns="91425" tIns="91425" rIns="91425" bIns="91425" anchor="t" anchorCtr="0">
            <a:noAutofit/>
          </a:bodyPr>
          <a:lstStyle/>
          <a:p>
            <a:pPr marL="0" indent="0"/>
            <a:r>
              <a:rPr lang="en-US" dirty="0" smtClean="0"/>
              <a:t>Data Pre-Processing &amp; Cleaning</a:t>
            </a:r>
          </a:p>
          <a:p>
            <a:pPr marL="0" lvl="0" indent="0" algn="ctr" rtl="0">
              <a:spcBef>
                <a:spcPts val="0"/>
              </a:spcBef>
              <a:spcAft>
                <a:spcPts val="0"/>
              </a:spcAft>
              <a:buNone/>
            </a:pPr>
            <a:endParaRPr dirty="0"/>
          </a:p>
        </p:txBody>
      </p:sp>
      <p:sp>
        <p:nvSpPr>
          <p:cNvPr id="181" name="Google Shape;181;p40"/>
          <p:cNvSpPr txBox="1">
            <a:spLocks noGrp="1"/>
          </p:cNvSpPr>
          <p:nvPr>
            <p:ph type="title" idx="2"/>
          </p:nvPr>
        </p:nvSpPr>
        <p:spPr>
          <a:xfrm>
            <a:off x="6010200" y="28765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MODEL BUILDING</a:t>
            </a:r>
            <a:endParaRPr dirty="0"/>
          </a:p>
        </p:txBody>
      </p:sp>
      <p:sp>
        <p:nvSpPr>
          <p:cNvPr id="182" name="Google Shape;182;p40"/>
          <p:cNvSpPr txBox="1">
            <a:spLocks noGrp="1"/>
          </p:cNvSpPr>
          <p:nvPr>
            <p:ph type="subTitle" idx="3"/>
          </p:nvPr>
        </p:nvSpPr>
        <p:spPr>
          <a:xfrm>
            <a:off x="6010200" y="3409950"/>
            <a:ext cx="2067000" cy="1235100"/>
          </a:xfrm>
          <a:prstGeom prst="rect">
            <a:avLst/>
          </a:prstGeom>
        </p:spPr>
        <p:txBody>
          <a:bodyPr spcFirstLastPara="1" wrap="square" lIns="91425" tIns="91425" rIns="91425" bIns="91425" anchor="t" anchorCtr="0">
            <a:noAutofit/>
          </a:bodyPr>
          <a:lstStyle/>
          <a:p>
            <a:pPr marL="0" indent="0"/>
            <a:r>
              <a:rPr lang="en-US" dirty="0" smtClean="0"/>
              <a:t>Model Building &amp; Hyper Parameter Tuning</a:t>
            </a:r>
          </a:p>
          <a:p>
            <a:pPr marL="0" lvl="0" indent="0" algn="ctr" rtl="0">
              <a:spcBef>
                <a:spcPts val="0"/>
              </a:spcBef>
              <a:spcAft>
                <a:spcPts val="0"/>
              </a:spcAft>
              <a:buNone/>
            </a:pPr>
            <a:endParaRPr dirty="0"/>
          </a:p>
        </p:txBody>
      </p:sp>
      <p:sp>
        <p:nvSpPr>
          <p:cNvPr id="183" name="Google Shape;183;p40"/>
          <p:cNvSpPr txBox="1">
            <a:spLocks noGrp="1"/>
          </p:cNvSpPr>
          <p:nvPr>
            <p:ph type="title" idx="4"/>
          </p:nvPr>
        </p:nvSpPr>
        <p:spPr>
          <a:xfrm>
            <a:off x="1057200" y="2724150"/>
            <a:ext cx="2067000" cy="668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b="1" dirty="0" smtClean="0"/>
              <a:t>PROBLEM &amp; SOLUTIONS</a:t>
            </a:r>
            <a:endParaRPr sz="1600" b="1" dirty="0"/>
          </a:p>
        </p:txBody>
      </p:sp>
      <p:sp>
        <p:nvSpPr>
          <p:cNvPr id="184" name="Google Shape;184;p40"/>
          <p:cNvSpPr txBox="1">
            <a:spLocks noGrp="1"/>
          </p:cNvSpPr>
          <p:nvPr>
            <p:ph type="subTitle" idx="5"/>
          </p:nvPr>
        </p:nvSpPr>
        <p:spPr>
          <a:xfrm>
            <a:off x="990600" y="3394050"/>
            <a:ext cx="2067000" cy="1235100"/>
          </a:xfrm>
          <a:prstGeom prst="rect">
            <a:avLst/>
          </a:prstGeom>
        </p:spPr>
        <p:txBody>
          <a:bodyPr spcFirstLastPara="1" wrap="square" lIns="91425" tIns="91425" rIns="91425" bIns="91425" anchor="t" anchorCtr="0">
            <a:noAutofit/>
          </a:bodyPr>
          <a:lstStyle/>
          <a:p>
            <a:pPr marL="0" lvl="0" indent="0"/>
            <a:r>
              <a:rPr lang="en-US" dirty="0" smtClean="0"/>
              <a:t>Regression</a:t>
            </a:r>
          </a:p>
          <a:p>
            <a:pPr marL="0" lvl="0" indent="0"/>
            <a:r>
              <a:rPr lang="en-US" dirty="0" smtClean="0"/>
              <a:t>Problem</a:t>
            </a:r>
          </a:p>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05200" y="177165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0198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4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4" name="TextBox 13"/>
          <p:cNvSpPr txBox="1"/>
          <p:nvPr/>
        </p:nvSpPr>
        <p:spPr>
          <a:xfrm>
            <a:off x="838200" y="361950"/>
            <a:ext cx="5334000" cy="800219"/>
          </a:xfrm>
          <a:prstGeom prst="rect">
            <a:avLst/>
          </a:prstGeom>
          <a:noFill/>
          <a:ln>
            <a:noFill/>
          </a:ln>
        </p:spPr>
        <p:txBody>
          <a:bodyPr wrap="square" rtlCol="0">
            <a:spAutoFit/>
          </a:bodyPr>
          <a:lstStyle/>
          <a:p>
            <a:pPr lvl="0"/>
            <a:r>
              <a:rPr lang="en-US" sz="3200" dirty="0" smtClean="0">
                <a:solidFill>
                  <a:schemeClr val="accent4"/>
                </a:solidFill>
              </a:rPr>
              <a:t>TABLE OF CONTENTS</a:t>
            </a:r>
          </a:p>
          <a:p>
            <a:endParaRPr lang="en-US" dirty="0"/>
          </a:p>
        </p:txBody>
      </p:sp>
      <p:cxnSp>
        <p:nvCxnSpPr>
          <p:cNvPr id="15" name="Google Shape;1998;p57"/>
          <p:cNvCxnSpPr/>
          <p:nvPr/>
        </p:nvCxnSpPr>
        <p:spPr>
          <a:xfrm>
            <a:off x="1066800" y="971550"/>
            <a:ext cx="4114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TextBox 4"/>
          <p:cNvSpPr txBox="1"/>
          <p:nvPr/>
        </p:nvSpPr>
        <p:spPr>
          <a:xfrm>
            <a:off x="4038600" y="133350"/>
            <a:ext cx="3200400" cy="707886"/>
          </a:xfrm>
          <a:prstGeom prst="rect">
            <a:avLst/>
          </a:prstGeom>
          <a:noFill/>
        </p:spPr>
        <p:txBody>
          <a:bodyPr wrap="square" rtlCol="0">
            <a:spAutoFit/>
          </a:bodyPr>
          <a:lstStyle/>
          <a:p>
            <a:r>
              <a:rPr lang="en-US" sz="4000" dirty="0" smtClean="0">
                <a:solidFill>
                  <a:schemeClr val="tx2"/>
                </a:solidFill>
              </a:rPr>
              <a:t>Introduction</a:t>
            </a:r>
            <a:endParaRPr lang="en-US" sz="4000" dirty="0">
              <a:solidFill>
                <a:schemeClr val="tx2"/>
              </a:solidFill>
            </a:endParaRPr>
          </a:p>
        </p:txBody>
      </p:sp>
      <p:sp>
        <p:nvSpPr>
          <p:cNvPr id="7" name="Rectangle 6"/>
          <p:cNvSpPr/>
          <p:nvPr/>
        </p:nvSpPr>
        <p:spPr>
          <a:xfrm>
            <a:off x="304800" y="819150"/>
            <a:ext cx="8534400" cy="4616648"/>
          </a:xfrm>
          <a:prstGeom prst="rect">
            <a:avLst/>
          </a:prstGeom>
        </p:spPr>
        <p:txBody>
          <a:bodyPr wrap="square">
            <a:spAutoFit/>
          </a:bodyPr>
          <a:lstStyle/>
          <a:p>
            <a:r>
              <a:rPr lang="en-US" dirty="0" smtClean="0">
                <a:solidFill>
                  <a:schemeClr val="bg1"/>
                </a:solidFill>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a:t>
            </a:r>
            <a:r>
              <a:rPr lang="en-US" dirty="0" err="1" smtClean="0">
                <a:solidFill>
                  <a:schemeClr val="bg1"/>
                </a:solidFill>
              </a:rPr>
              <a:t>modelling</a:t>
            </a:r>
            <a:r>
              <a:rPr lang="en-US" dirty="0" smtClean="0">
                <a:solidFill>
                  <a:schemeClr val="bg1"/>
                </a:solidFill>
              </a:rPr>
              <a:t>, Market mix </a:t>
            </a:r>
            <a:r>
              <a:rPr lang="en-US" dirty="0" err="1" smtClean="0">
                <a:solidFill>
                  <a:schemeClr val="bg1"/>
                </a:solidFill>
              </a:rPr>
              <a:t>modelling</a:t>
            </a:r>
            <a:r>
              <a:rPr lang="en-US" dirty="0" smtClean="0">
                <a:solidFill>
                  <a:schemeClr val="bg1"/>
                </a:solidFill>
              </a:rPr>
              <a:t>, recommendation systems are some of the machine learning techniques used for achieving the business goals for housing companies. 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The company is looking at prospective properties to buy houses to enter the market. You are required to build a model using Machine Learning in order to predict the actual value of the prospective properties and decide whether to invest in them or not.</a:t>
            </a:r>
          </a:p>
          <a:p>
            <a:endParaRPr lang="en-US" dirty="0" smtClean="0">
              <a:solidFill>
                <a:schemeClr val="bg1"/>
              </a:solidFill>
            </a:endParaRPr>
          </a:p>
          <a:p>
            <a:r>
              <a:rPr lang="en-US" dirty="0" smtClean="0">
                <a:solidFill>
                  <a:schemeClr val="bg1"/>
                </a:solidFill>
              </a:rPr>
              <a:t>Business Goal: 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a:p>
            <a:endParaRPr lang="en-US" dirty="0"/>
          </a:p>
        </p:txBody>
      </p:sp>
      <p:cxnSp>
        <p:nvCxnSpPr>
          <p:cNvPr id="4" name="Google Shape;165;p38"/>
          <p:cNvCxnSpPr/>
          <p:nvPr/>
        </p:nvCxnSpPr>
        <p:spPr>
          <a:xfrm>
            <a:off x="4038600" y="7429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133600" y="209550"/>
            <a:ext cx="5181600" cy="762000"/>
          </a:xfrm>
          <a:prstGeom prst="rect">
            <a:avLst/>
          </a:prstGeom>
        </p:spPr>
        <p:txBody>
          <a:bodyPr spcFirstLastPara="1" wrap="square" lIns="91425" tIns="91425" rIns="91425" bIns="91425" anchor="t" anchorCtr="0">
            <a:noAutofit/>
          </a:bodyPr>
          <a:lstStyle/>
          <a:p>
            <a:pPr marL="0" lvl="0" indent="0" algn="l"/>
            <a:r>
              <a:rPr lang="en-US" sz="3600" dirty="0" smtClean="0"/>
              <a:t>Problem Statement</a:t>
            </a:r>
            <a:endParaRPr sz="3600" dirty="0"/>
          </a:p>
        </p:txBody>
      </p:sp>
      <p:sp>
        <p:nvSpPr>
          <p:cNvPr id="201" name="Google Shape;201;p42"/>
          <p:cNvSpPr txBox="1">
            <a:spLocks noGrp="1"/>
          </p:cNvSpPr>
          <p:nvPr>
            <p:ph type="ctrTitle"/>
          </p:nvPr>
        </p:nvSpPr>
        <p:spPr>
          <a:xfrm>
            <a:off x="1850524" y="1157924"/>
            <a:ext cx="5845675" cy="3776025"/>
          </a:xfrm>
          <a:prstGeom prst="rect">
            <a:avLst/>
          </a:prstGeom>
        </p:spPr>
        <p:txBody>
          <a:bodyPr spcFirstLastPara="1" wrap="square" lIns="91425" tIns="91425" rIns="91425" bIns="91425" anchor="t" anchorCtr="0">
            <a:noAutofit/>
          </a:bodyPr>
          <a:lstStyle/>
          <a:p>
            <a:r>
              <a:rPr lang="en-US" sz="2400" dirty="0" smtClean="0"/>
              <a:t>For this company wants to know:</a:t>
            </a:r>
            <a:br>
              <a:rPr lang="en-US" sz="2400" dirty="0" smtClean="0"/>
            </a:br>
            <a:r>
              <a:rPr lang="en-US" sz="2400" dirty="0" smtClean="0"/>
              <a:t>• Which </a:t>
            </a:r>
            <a:r>
              <a:rPr lang="en-US" sz="1800" dirty="0" smtClean="0"/>
              <a:t>Variables </a:t>
            </a:r>
            <a:r>
              <a:rPr lang="en-US" sz="2400" dirty="0" smtClean="0"/>
              <a:t>are important to predict the price of variable?</a:t>
            </a:r>
            <a:br>
              <a:rPr lang="en-US" sz="2400" dirty="0" smtClean="0"/>
            </a:br>
            <a:r>
              <a:rPr lang="en-US" sz="2400" dirty="0" smtClean="0"/>
              <a:t>• How do these variables describe the price of the house?</a:t>
            </a:r>
            <a:endParaRPr sz="2400" dirty="0"/>
          </a:p>
        </p:txBody>
      </p:sp>
      <p:cxnSp>
        <p:nvCxnSpPr>
          <p:cNvPr id="4" name="Google Shape;1998;p57"/>
          <p:cNvCxnSpPr/>
          <p:nvPr/>
        </p:nvCxnSpPr>
        <p:spPr>
          <a:xfrm>
            <a:off x="2209800" y="895350"/>
            <a:ext cx="4724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38150"/>
            <a:ext cx="2033300" cy="533401"/>
          </a:xfrm>
        </p:spPr>
        <p:txBody>
          <a:bodyPr/>
          <a:lstStyle/>
          <a:p>
            <a:r>
              <a:rPr lang="en-IN" dirty="0" smtClean="0"/>
              <a:t>EDA</a:t>
            </a:r>
            <a:endParaRPr lang="en-US" dirty="0"/>
          </a:p>
        </p:txBody>
      </p:sp>
      <p:sp>
        <p:nvSpPr>
          <p:cNvPr id="3" name="Text Placeholder 2"/>
          <p:cNvSpPr>
            <a:spLocks noGrp="1"/>
          </p:cNvSpPr>
          <p:nvPr>
            <p:ph type="body" idx="1"/>
          </p:nvPr>
        </p:nvSpPr>
        <p:spPr>
          <a:xfrm>
            <a:off x="0" y="1352550"/>
            <a:ext cx="8915399" cy="3094725"/>
          </a:xfrm>
        </p:spPr>
        <p:txBody>
          <a:bodyPr/>
          <a:lstStyle/>
          <a:p>
            <a:r>
              <a:rPr lang="en-IN" dirty="0" smtClean="0"/>
              <a:t>EDA is the  approach to analysing data sets to summarize their main characteristics.</a:t>
            </a:r>
          </a:p>
          <a:p>
            <a:r>
              <a:rPr lang="en-IN" dirty="0" smtClean="0"/>
              <a:t>Many Libraries are available to perform EDA like pandas ,seaborn  and matplotlib.</a:t>
            </a:r>
          </a:p>
          <a:p>
            <a:r>
              <a:rPr lang="en-IN" dirty="0" smtClean="0"/>
              <a:t>Steps in EDA: -</a:t>
            </a:r>
          </a:p>
          <a:p>
            <a:pPr lvl="1">
              <a:buFont typeface="Wingdings" panose="05000000000000000000" pitchFamily="2" charset="2"/>
              <a:buChar char="§"/>
            </a:pPr>
            <a:r>
              <a:rPr lang="en-IN" dirty="0" smtClean="0"/>
              <a:t>Variable Identification</a:t>
            </a:r>
          </a:p>
          <a:p>
            <a:pPr lvl="1">
              <a:buFont typeface="Wingdings" panose="05000000000000000000" pitchFamily="2" charset="2"/>
              <a:buChar char="§"/>
            </a:pPr>
            <a:r>
              <a:rPr lang="en-IN" dirty="0" smtClean="0"/>
              <a:t>Univariate Analysis</a:t>
            </a:r>
          </a:p>
          <a:p>
            <a:pPr lvl="1">
              <a:buFont typeface="Wingdings" panose="05000000000000000000" pitchFamily="2" charset="2"/>
              <a:buChar char="§"/>
            </a:pPr>
            <a:r>
              <a:rPr lang="en-IN" dirty="0" smtClean="0"/>
              <a:t>Bivariate Analysis</a:t>
            </a:r>
          </a:p>
          <a:p>
            <a:pPr lvl="1">
              <a:buFont typeface="Wingdings" panose="05000000000000000000" pitchFamily="2" charset="2"/>
              <a:buChar char="§"/>
            </a:pPr>
            <a:r>
              <a:rPr lang="en-IN" dirty="0" smtClean="0"/>
              <a:t>Handling Missing Values</a:t>
            </a:r>
          </a:p>
          <a:p>
            <a:pPr lvl="1">
              <a:buFont typeface="Wingdings" panose="05000000000000000000" pitchFamily="2" charset="2"/>
              <a:buChar char="§"/>
            </a:pPr>
            <a:r>
              <a:rPr lang="en-IN" dirty="0" smtClean="0"/>
              <a:t>Handling Outliers</a:t>
            </a:r>
          </a:p>
          <a:p>
            <a:pPr>
              <a:buNone/>
            </a:pPr>
            <a:endParaRPr lang="en-US" dirty="0"/>
          </a:p>
        </p:txBody>
      </p:sp>
      <p:cxnSp>
        <p:nvCxnSpPr>
          <p:cNvPr id="8" name="Straight Connector 7"/>
          <p:cNvCxnSpPr/>
          <p:nvPr/>
        </p:nvCxnSpPr>
        <p:spPr>
          <a:xfrm>
            <a:off x="838200" y="895350"/>
            <a:ext cx="1219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4964700" cy="755125"/>
          </a:xfrm>
        </p:spPr>
        <p:txBody>
          <a:bodyPr/>
          <a:lstStyle/>
          <a:p>
            <a:pPr algn="ctr"/>
            <a:r>
              <a:rPr lang="en-US" dirty="0" smtClean="0"/>
              <a:t>Visualization</a:t>
            </a:r>
            <a:endParaRPr lang="en-US" dirty="0"/>
          </a:p>
        </p:txBody>
      </p:sp>
      <p:sp>
        <p:nvSpPr>
          <p:cNvPr id="5" name="Title 4"/>
          <p:cNvSpPr>
            <a:spLocks noGrp="1"/>
          </p:cNvSpPr>
          <p:nvPr>
            <p:ph type="title" idx="3"/>
          </p:nvPr>
        </p:nvSpPr>
        <p:spPr>
          <a:xfrm>
            <a:off x="609600" y="1200150"/>
            <a:ext cx="7320901" cy="2743200"/>
          </a:xfrm>
        </p:spPr>
        <p:txBody>
          <a:bodyPr/>
          <a:lstStyle/>
          <a:p>
            <a:pPr marL="0">
              <a:lnSpc>
                <a:spcPct val="107000"/>
              </a:lnSpc>
              <a:spcAft>
                <a:spcPts val="800"/>
              </a:spcAft>
            </a:pPr>
            <a:r>
              <a:rPr lang="en-IN" dirty="0" smtClean="0">
                <a:latin typeface="Calibri"/>
                <a:ea typeface="Calibri"/>
                <a:cs typeface="Times New Roman"/>
              </a:rPr>
              <a:t>We will be using Libraries such as Seaborn, matplotlib, </a:t>
            </a:r>
            <a:r>
              <a:rPr lang="en-IN" dirty="0" err="1" smtClean="0">
                <a:latin typeface="Calibri"/>
                <a:ea typeface="Calibri"/>
                <a:cs typeface="Times New Roman"/>
              </a:rPr>
              <a:t>plotly</a:t>
            </a:r>
            <a:r>
              <a:rPr lang="en-IN" dirty="0" smtClean="0">
                <a:latin typeface="Calibri"/>
                <a:ea typeface="Calibri"/>
                <a:cs typeface="Times New Roman"/>
              </a:rPr>
              <a:t>. At first we will be importing the libraries so that we can use visualizations for our Dataset.</a:t>
            </a:r>
            <a:br>
              <a:rPr lang="en-IN" dirty="0" smtClean="0">
                <a:latin typeface="Calibri"/>
                <a:ea typeface="Calibri"/>
                <a:cs typeface="Times New Roman"/>
              </a:rPr>
            </a:br>
            <a:r>
              <a:rPr lang="en-US" dirty="0" smtClean="0">
                <a:latin typeface="Calibri"/>
                <a:ea typeface="Calibri"/>
                <a:cs typeface="Times New Roman"/>
              </a:rPr>
              <a:t>We will perform </a:t>
            </a:r>
            <a:r>
              <a:rPr lang="en-US" dirty="0" err="1" smtClean="0">
                <a:latin typeface="Calibri"/>
                <a:ea typeface="Calibri"/>
                <a:cs typeface="Times New Roman"/>
              </a:rPr>
              <a:t>Univariate</a:t>
            </a:r>
            <a:r>
              <a:rPr lang="en-US" dirty="0" smtClean="0">
                <a:latin typeface="Calibri"/>
                <a:ea typeface="Calibri"/>
                <a:cs typeface="Times New Roman"/>
              </a:rPr>
              <a:t> analysis, </a:t>
            </a:r>
            <a:r>
              <a:rPr lang="en-US" dirty="0" err="1" smtClean="0">
                <a:latin typeface="Calibri"/>
                <a:ea typeface="Calibri"/>
                <a:cs typeface="Times New Roman"/>
              </a:rPr>
              <a:t>Bivariate</a:t>
            </a:r>
            <a:r>
              <a:rPr lang="en-US" dirty="0" smtClean="0">
                <a:latin typeface="Calibri"/>
                <a:ea typeface="Calibri"/>
                <a:cs typeface="Times New Roman"/>
              </a:rPr>
              <a:t> Analysis and Multivariate Analysis to get insight of the PFA Housing Project Dataset.</a:t>
            </a:r>
            <a:br>
              <a:rPr lang="en-US" dirty="0" smtClean="0">
                <a:latin typeface="Calibri"/>
                <a:ea typeface="Calibri"/>
                <a:cs typeface="Times New Roman"/>
              </a:rPr>
            </a:br>
            <a:r>
              <a:rPr lang="en-US" dirty="0" smtClean="0">
                <a:latin typeface="Calibri"/>
                <a:ea typeface="Calibri"/>
                <a:cs typeface="Times New Roman"/>
              </a:rPr>
              <a:t>Outliers and </a:t>
            </a:r>
            <a:r>
              <a:rPr lang="en-US" dirty="0" err="1" smtClean="0">
                <a:latin typeface="Calibri"/>
                <a:ea typeface="Calibri"/>
                <a:cs typeface="Times New Roman"/>
              </a:rPr>
              <a:t>skewness</a:t>
            </a:r>
            <a:r>
              <a:rPr lang="en-US" dirty="0" smtClean="0">
                <a:latin typeface="Calibri"/>
                <a:ea typeface="Calibri"/>
                <a:cs typeface="Times New Roman"/>
              </a:rPr>
              <a:t> is also being detected by visualization with the help of </a:t>
            </a:r>
            <a:r>
              <a:rPr lang="en-US" dirty="0" err="1" smtClean="0">
                <a:latin typeface="Calibri"/>
                <a:ea typeface="Calibri"/>
                <a:cs typeface="Times New Roman"/>
              </a:rPr>
              <a:t>boxplots</a:t>
            </a:r>
            <a:r>
              <a:rPr lang="en-US" dirty="0" smtClean="0">
                <a:latin typeface="Calibri"/>
                <a:ea typeface="Calibri"/>
                <a:cs typeface="Times New Roman"/>
              </a:rPr>
              <a:t>. </a:t>
            </a:r>
            <a:r>
              <a:rPr lang="en-IN" dirty="0" smtClean="0">
                <a:latin typeface="Calibri"/>
                <a:ea typeface="Calibri"/>
                <a:cs typeface="Times New Roman"/>
              </a:rPr>
              <a:t/>
            </a:r>
            <a:br>
              <a:rPr lang="en-IN" dirty="0" smtClean="0">
                <a:latin typeface="Calibri"/>
                <a:ea typeface="Calibri"/>
                <a:cs typeface="Times New Roman"/>
              </a:rPr>
            </a:br>
            <a:endParaRPr lang="en-US" dirty="0"/>
          </a:p>
        </p:txBody>
      </p:sp>
      <p:cxnSp>
        <p:nvCxnSpPr>
          <p:cNvPr id="7" name="Google Shape;1998;p57"/>
          <p:cNvCxnSpPr/>
          <p:nvPr/>
        </p:nvCxnSpPr>
        <p:spPr>
          <a:xfrm>
            <a:off x="2057400" y="8953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9550"/>
            <a:ext cx="7848600" cy="602725"/>
          </a:xfrm>
        </p:spPr>
        <p:txBody>
          <a:bodyPr/>
          <a:lstStyle/>
          <a:p>
            <a:r>
              <a:rPr lang="en-IN" b="1" dirty="0" smtClean="0"/>
              <a:t>Visualization: - Univariant Analysis</a:t>
            </a:r>
            <a:endParaRPr lang="en-US" dirty="0"/>
          </a:p>
        </p:txBody>
      </p:sp>
      <p:pic>
        <p:nvPicPr>
          <p:cNvPr id="5" name="Picture 4">
            <a:extLst>
              <a:ext uri="{FF2B5EF4-FFF2-40B4-BE49-F238E27FC236}">
                <a16:creationId xmlns="" xmlns:a16="http://schemas.microsoft.com/office/drawing/2014/main" id="{88FDB5CB-DDA5-4DAA-8520-71AD03D90E3C}"/>
              </a:ext>
            </a:extLst>
          </p:cNvPr>
          <p:cNvPicPr>
            <a:picLocks noChangeAspect="1"/>
          </p:cNvPicPr>
          <p:nvPr/>
        </p:nvPicPr>
        <p:blipFill>
          <a:blip r:embed="rId2"/>
          <a:stretch>
            <a:fillRect/>
          </a:stretch>
        </p:blipFill>
        <p:spPr>
          <a:xfrm>
            <a:off x="152400" y="895350"/>
            <a:ext cx="8686801"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8">
            <a:extLst>
              <a:ext uri="{FF2B5EF4-FFF2-40B4-BE49-F238E27FC236}">
                <a16:creationId xmlns="" xmlns:a16="http://schemas.microsoft.com/office/drawing/2014/main" id="{DD78D947-4981-4B35-8200-66133C994846}"/>
              </a:ext>
            </a:extLst>
          </p:cNvPr>
          <p:cNvPicPr>
            <a:picLocks noChangeAspect="1"/>
          </p:cNvPicPr>
          <p:nvPr/>
        </p:nvPicPr>
        <p:blipFill>
          <a:blip r:embed="rId2"/>
          <a:stretch>
            <a:fillRect/>
          </a:stretch>
        </p:blipFill>
        <p:spPr>
          <a:xfrm>
            <a:off x="609600" y="209550"/>
            <a:ext cx="8001000" cy="4572000"/>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1114</Words>
  <Application>Microsoft Office PowerPoint</Application>
  <PresentationFormat>On-screen Show (16:9)</PresentationFormat>
  <Paragraphs>112</Paragraphs>
  <Slides>24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Montserrat ExtraBold</vt:lpstr>
      <vt:lpstr>Montserrat</vt:lpstr>
      <vt:lpstr>Montserrat ExtraLight</vt:lpstr>
      <vt:lpstr>Maven Pro Regular</vt:lpstr>
      <vt:lpstr>Wingdings</vt:lpstr>
      <vt:lpstr>Calibri</vt:lpstr>
      <vt:lpstr>Times New Roman</vt:lpstr>
      <vt:lpstr>Share Tech</vt:lpstr>
      <vt:lpstr>Helvetica Neue</vt:lpstr>
      <vt:lpstr>Futuristic Background by Slidesgo</vt:lpstr>
      <vt:lpstr>DATA SCIENCE PROJECT </vt:lpstr>
      <vt:lpstr>CONTENTS OF Project</vt:lpstr>
      <vt:lpstr>01</vt:lpstr>
      <vt:lpstr>Slide 4</vt:lpstr>
      <vt:lpstr>For this company wants to know: • Which Variables are important to predict the price of variable? • How do these variables describe the price of the house?</vt:lpstr>
      <vt:lpstr>EDA</vt:lpstr>
      <vt:lpstr>Visualization</vt:lpstr>
      <vt:lpstr>Visualization: - Univariant Analysis</vt:lpstr>
      <vt:lpstr>Slide 9</vt:lpstr>
      <vt:lpstr>Visualisation: - Bi Variate Analysis</vt:lpstr>
      <vt:lpstr>Visualisation: - Bi Variate Analysis</vt:lpstr>
      <vt:lpstr>Visualisation: - Bi Variate Analysis</vt:lpstr>
      <vt:lpstr>Slide 13</vt:lpstr>
      <vt:lpstr>Data Pre-processing</vt:lpstr>
      <vt:lpstr>Splitting Data Into Train Test</vt:lpstr>
      <vt:lpstr>Dashboard Of The Model</vt:lpstr>
      <vt:lpstr>Assumption</vt:lpstr>
      <vt:lpstr>Slide 18</vt:lpstr>
      <vt:lpstr>RESOURCES</vt:lpstr>
      <vt:lpstr>Slide 20</vt:lpstr>
      <vt:lpstr>Performance Curve and Metrics  Of Different Model </vt:lpstr>
      <vt:lpstr>Finalized Model</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dc:title>
  <dc:creator>HPPC</dc:creator>
  <cp:lastModifiedBy>HPPC</cp:lastModifiedBy>
  <cp:revision>15</cp:revision>
  <dcterms:modified xsi:type="dcterms:W3CDTF">2021-10-23T10:00:45Z</dcterms:modified>
</cp:coreProperties>
</file>